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3" r:id="rId3"/>
    <p:sldId id="257" r:id="rId4"/>
    <p:sldId id="261" r:id="rId5"/>
    <p:sldId id="259" r:id="rId6"/>
    <p:sldId id="264" r:id="rId7"/>
    <p:sldId id="265" r:id="rId8"/>
    <p:sldId id="266" r:id="rId9"/>
    <p:sldId id="296" r:id="rId10"/>
    <p:sldId id="268" r:id="rId11"/>
    <p:sldId id="267" r:id="rId12"/>
    <p:sldId id="269" r:id="rId13"/>
    <p:sldId id="262" r:id="rId14"/>
    <p:sldId id="276" r:id="rId15"/>
    <p:sldId id="281" r:id="rId16"/>
    <p:sldId id="282" r:id="rId17"/>
    <p:sldId id="280" r:id="rId18"/>
    <p:sldId id="284" r:id="rId19"/>
    <p:sldId id="283" r:id="rId20"/>
    <p:sldId id="286" r:id="rId21"/>
    <p:sldId id="287" r:id="rId22"/>
    <p:sldId id="288" r:id="rId23"/>
    <p:sldId id="270" r:id="rId24"/>
    <p:sldId id="271" r:id="rId25"/>
    <p:sldId id="289" r:id="rId26"/>
    <p:sldId id="277" r:id="rId27"/>
    <p:sldId id="290" r:id="rId28"/>
    <p:sldId id="292" r:id="rId29"/>
    <p:sldId id="291" r:id="rId30"/>
    <p:sldId id="293" r:id="rId31"/>
    <p:sldId id="295" r:id="rId32"/>
    <p:sldId id="294" r:id="rId33"/>
    <p:sldId id="297" r:id="rId34"/>
    <p:sldId id="299" r:id="rId35"/>
    <p:sldId id="300" r:id="rId36"/>
    <p:sldId id="298" r:id="rId37"/>
    <p:sldId id="302" r:id="rId38"/>
    <p:sldId id="303" r:id="rId39"/>
    <p:sldId id="304" r:id="rId40"/>
    <p:sldId id="301" r:id="rId41"/>
    <p:sldId id="305" r:id="rId42"/>
    <p:sldId id="272" r:id="rId43"/>
    <p:sldId id="273" r:id="rId44"/>
    <p:sldId id="308" r:id="rId45"/>
    <p:sldId id="278" r:id="rId46"/>
    <p:sldId id="307" r:id="rId47"/>
    <p:sldId id="309" r:id="rId48"/>
    <p:sldId id="274" r:id="rId49"/>
    <p:sldId id="275" r:id="rId50"/>
    <p:sldId id="279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A1235-F037-4EC3-B7E0-F0ACF9F8512F}">
          <p14:sldIdLst>
            <p14:sldId id="256"/>
          </p14:sldIdLst>
        </p14:section>
        <p14:section name="Motivation" id="{FE6393B9-B065-4490-B7C8-B07CB1135257}">
          <p14:sldIdLst>
            <p14:sldId id="263"/>
            <p14:sldId id="257"/>
            <p14:sldId id="261"/>
            <p14:sldId id="259"/>
            <p14:sldId id="264"/>
            <p14:sldId id="265"/>
            <p14:sldId id="266"/>
            <p14:sldId id="296"/>
            <p14:sldId id="268"/>
            <p14:sldId id="267"/>
          </p14:sldIdLst>
        </p14:section>
        <p14:section name="Design" id="{DD08F23E-B812-489F-AB21-8403E54C3F3F}">
          <p14:sldIdLst>
            <p14:sldId id="269"/>
            <p14:sldId id="262"/>
            <p14:sldId id="276"/>
            <p14:sldId id="281"/>
            <p14:sldId id="282"/>
            <p14:sldId id="280"/>
            <p14:sldId id="284"/>
            <p14:sldId id="283"/>
            <p14:sldId id="286"/>
            <p14:sldId id="287"/>
            <p14:sldId id="288"/>
          </p14:sldIdLst>
        </p14:section>
        <p14:section name="Implementation" id="{90ADEEBD-5E0A-424E-9EAC-8A144702ABF1}">
          <p14:sldIdLst>
            <p14:sldId id="270"/>
            <p14:sldId id="271"/>
            <p14:sldId id="289"/>
            <p14:sldId id="277"/>
            <p14:sldId id="290"/>
            <p14:sldId id="292"/>
            <p14:sldId id="291"/>
            <p14:sldId id="293"/>
            <p14:sldId id="295"/>
            <p14:sldId id="294"/>
            <p14:sldId id="297"/>
            <p14:sldId id="299"/>
            <p14:sldId id="300"/>
            <p14:sldId id="298"/>
            <p14:sldId id="302"/>
            <p14:sldId id="303"/>
            <p14:sldId id="304"/>
            <p14:sldId id="301"/>
            <p14:sldId id="305"/>
          </p14:sldIdLst>
        </p14:section>
        <p14:section name="Testing" id="{E4305B33-99D2-43A3-9A74-CF9482427807}">
          <p14:sldIdLst>
            <p14:sldId id="272"/>
            <p14:sldId id="273"/>
            <p14:sldId id="308"/>
            <p14:sldId id="278"/>
            <p14:sldId id="307"/>
            <p14:sldId id="309"/>
          </p14:sldIdLst>
        </p14:section>
        <p14:section name="Conclusions" id="{3AC4DA44-4978-4EFE-9EEE-62C7EAAC1DAA}">
          <p14:sldIdLst>
            <p14:sldId id="274"/>
            <p14:sldId id="275"/>
            <p14:sldId id="279"/>
            <p14:sldId id="311"/>
            <p14:sldId id="312"/>
          </p14:sldIdLst>
        </p14:section>
        <p14:section name="Extra" id="{53BCB9FE-D2FE-4087-B9A9-299220D32027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79889" autoAdjust="0"/>
  </p:normalViewPr>
  <p:slideViewPr>
    <p:cSldViewPr snapToGrid="0">
      <p:cViewPr varScale="1">
        <p:scale>
          <a:sx n="58" d="100"/>
          <a:sy n="58" d="100"/>
        </p:scale>
        <p:origin x="195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2334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9793-C462-4686-B76B-1A03704B762C}" type="datetimeFigureOut">
              <a:rPr lang="es-ES" smtClean="0"/>
              <a:t>21/09/2016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38B1-4A67-41BB-B4D1-9C27F251D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21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B3499-9DCD-4AEB-AE0E-C9EE743DC7E5}" type="datetimeFigureOut">
              <a:rPr lang="es-ES" smtClean="0"/>
              <a:t>21/09/2016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B615-D974-40BA-A519-CF5C0E76F4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935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UAV=</a:t>
            </a:r>
            <a:r>
              <a:rPr lang="es-ES" dirty="0" err="1"/>
              <a:t>Unmanned</a:t>
            </a:r>
            <a:r>
              <a:rPr lang="es-ES" dirty="0"/>
              <a:t> </a:t>
            </a:r>
            <a:r>
              <a:rPr lang="es-ES" dirty="0" err="1"/>
              <a:t>Aerial</a:t>
            </a:r>
            <a:r>
              <a:rPr lang="es-ES" dirty="0"/>
              <a:t> </a:t>
            </a:r>
            <a:r>
              <a:rPr lang="es-ES" dirty="0" err="1"/>
              <a:t>Vehicle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provides</a:t>
            </a:r>
            <a:r>
              <a:rPr lang="es-ES" baseline="0" dirty="0"/>
              <a:t> a set of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facilitate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systematic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of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/>
              <a:t>INCOSE = </a:t>
            </a:r>
            <a:r>
              <a:rPr lang="es-ES" baseline="0" dirty="0" err="1"/>
              <a:t>INternational</a:t>
            </a:r>
            <a:r>
              <a:rPr lang="es-ES" baseline="0" dirty="0"/>
              <a:t> </a:t>
            </a:r>
            <a:r>
              <a:rPr lang="es-ES" baseline="0" dirty="0" err="1"/>
              <a:t>COuncil</a:t>
            </a:r>
            <a:r>
              <a:rPr lang="es-ES" baseline="0" dirty="0"/>
              <a:t> of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59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Result</a:t>
            </a:r>
            <a:r>
              <a:rPr lang="es-ES" baseline="0" dirty="0"/>
              <a:t>: a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reliable</a:t>
            </a:r>
            <a:r>
              <a:rPr lang="es-ES" baseline="0" dirty="0"/>
              <a:t>, modular, </a:t>
            </a:r>
            <a:r>
              <a:rPr lang="es-ES" baseline="0" dirty="0" err="1"/>
              <a:t>expandable</a:t>
            </a:r>
            <a:r>
              <a:rPr lang="es-ES" baseline="0" dirty="0"/>
              <a:t> and </a:t>
            </a:r>
            <a:r>
              <a:rPr lang="es-ES" b="1" baseline="0" dirty="0"/>
              <a:t>open</a:t>
            </a:r>
          </a:p>
          <a:p>
            <a:r>
              <a:rPr lang="es-ES" b="0" baseline="0" dirty="0"/>
              <a:t>Open </a:t>
            </a:r>
            <a:r>
              <a:rPr lang="es-ES" b="0" baseline="0" dirty="0" err="1"/>
              <a:t>is</a:t>
            </a:r>
            <a:r>
              <a:rPr lang="es-ES" b="0" baseline="0" dirty="0"/>
              <a:t> a </a:t>
            </a:r>
            <a:r>
              <a:rPr lang="es-ES" b="0" baseline="0" dirty="0" err="1"/>
              <a:t>important</a:t>
            </a:r>
            <a:r>
              <a:rPr lang="es-ES" b="0" baseline="0" dirty="0"/>
              <a:t> </a:t>
            </a:r>
            <a:r>
              <a:rPr lang="es-ES" b="0" baseline="0" dirty="0" err="1"/>
              <a:t>property</a:t>
            </a:r>
            <a:r>
              <a:rPr lang="es-ES" b="0" baseline="0" dirty="0"/>
              <a:t> </a:t>
            </a:r>
            <a:r>
              <a:rPr lang="es-ES" b="0" baseline="0" dirty="0" err="1"/>
              <a:t>since</a:t>
            </a:r>
            <a:r>
              <a:rPr lang="es-ES" b="0" baseline="0" dirty="0"/>
              <a:t> </a:t>
            </a:r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allows</a:t>
            </a:r>
            <a:r>
              <a:rPr lang="es-ES" b="0" baseline="0" dirty="0"/>
              <a:t> </a:t>
            </a:r>
            <a:r>
              <a:rPr lang="es-ES" b="0" baseline="0" dirty="0" err="1"/>
              <a:t>future</a:t>
            </a:r>
            <a:r>
              <a:rPr lang="es-ES" b="0" baseline="0" dirty="0"/>
              <a:t> </a:t>
            </a:r>
            <a:r>
              <a:rPr lang="es-ES" b="0" baseline="0" dirty="0" err="1"/>
              <a:t>research</a:t>
            </a:r>
            <a:r>
              <a:rPr lang="es-ES" b="0" baseline="0" dirty="0"/>
              <a:t> and </a:t>
            </a:r>
            <a:r>
              <a:rPr lang="es-ES" b="0" baseline="0" dirty="0" err="1"/>
              <a:t>improvements</a:t>
            </a:r>
            <a:endParaRPr lang="es-ES" b="0" baseline="0" dirty="0"/>
          </a:p>
          <a:p>
            <a:r>
              <a:rPr lang="es-ES" b="0" baseline="0" dirty="0" err="1"/>
              <a:t>It</a:t>
            </a:r>
            <a:r>
              <a:rPr lang="es-ES" b="0" baseline="0" dirty="0"/>
              <a:t> </a:t>
            </a:r>
            <a:r>
              <a:rPr lang="es-ES" b="0" baseline="0" dirty="0" err="1"/>
              <a:t>constitutes</a:t>
            </a:r>
            <a:r>
              <a:rPr lang="es-ES" b="0" baseline="0" dirty="0"/>
              <a:t> a base </a:t>
            </a:r>
            <a:r>
              <a:rPr lang="es-ES" b="0" baseline="0" dirty="0" err="1"/>
              <a:t>on</a:t>
            </a:r>
            <a:r>
              <a:rPr lang="es-ES" b="0" baseline="0" dirty="0"/>
              <a:t> </a:t>
            </a:r>
            <a:r>
              <a:rPr lang="es-ES" b="0" baseline="0" dirty="0" err="1"/>
              <a:t>which</a:t>
            </a:r>
            <a:r>
              <a:rPr lang="es-ES" b="0" baseline="0" dirty="0"/>
              <a:t> </a:t>
            </a:r>
            <a:r>
              <a:rPr lang="es-ES" b="0" baseline="0" dirty="0" err="1"/>
              <a:t>technology</a:t>
            </a:r>
            <a:r>
              <a:rPr lang="es-ES" b="0" baseline="0" dirty="0"/>
              <a:t> can be </a:t>
            </a:r>
            <a:r>
              <a:rPr lang="es-ES" b="0" baseline="0" dirty="0" err="1"/>
              <a:t>further</a:t>
            </a:r>
            <a:r>
              <a:rPr lang="es-ES" b="0" baseline="0" dirty="0"/>
              <a:t> </a:t>
            </a:r>
            <a:r>
              <a:rPr lang="es-ES" b="0" baseline="0" dirty="0" err="1"/>
              <a:t>developed</a:t>
            </a:r>
            <a:r>
              <a:rPr lang="es-ES" b="0" baseline="0" dirty="0"/>
              <a:t> and </a:t>
            </a:r>
            <a:r>
              <a:rPr lang="es-ES" b="0" baseline="0" dirty="0" err="1"/>
              <a:t>fitted</a:t>
            </a:r>
            <a:r>
              <a:rPr lang="es-ES" b="0" baseline="0" dirty="0"/>
              <a:t> to </a:t>
            </a:r>
            <a:r>
              <a:rPr lang="es-ES" b="0" baseline="0" dirty="0" err="1"/>
              <a:t>any</a:t>
            </a:r>
            <a:r>
              <a:rPr lang="es-ES" b="0" baseline="0" dirty="0"/>
              <a:t> </a:t>
            </a:r>
            <a:r>
              <a:rPr lang="es-ES" b="0" baseline="0" dirty="0" err="1"/>
              <a:t>specific</a:t>
            </a:r>
            <a:r>
              <a:rPr lang="es-ES" b="0" baseline="0" dirty="0"/>
              <a:t> </a:t>
            </a:r>
            <a:r>
              <a:rPr lang="es-ES" b="0" baseline="0" dirty="0" err="1"/>
              <a:t>need</a:t>
            </a:r>
            <a:endParaRPr lang="es-ES" b="0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0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 in </a:t>
            </a:r>
            <a:r>
              <a:rPr lang="es-ES" baseline="0" dirty="0" err="1"/>
              <a:t>Systems</a:t>
            </a:r>
            <a:r>
              <a:rPr lang="es-ES" baseline="0" dirty="0"/>
              <a:t> </a:t>
            </a:r>
            <a:r>
              <a:rPr lang="es-ES" baseline="0" dirty="0" err="1"/>
              <a:t>Engineering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iterative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improved</a:t>
            </a:r>
            <a:r>
              <a:rPr lang="es-ES" baseline="0" dirty="0"/>
              <a:t> in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.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="1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(</a:t>
            </a:r>
            <a:r>
              <a:rPr lang="es-ES" baseline="0" dirty="0" err="1"/>
              <a:t>requirements</a:t>
            </a:r>
            <a:r>
              <a:rPr lang="es-ES" baseline="0" dirty="0"/>
              <a:t>)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="1" baseline="0" dirty="0" err="1"/>
              <a:t>elements</a:t>
            </a:r>
            <a:r>
              <a:rPr lang="es-ES" b="1" baseline="0" dirty="0"/>
              <a:t> </a:t>
            </a:r>
            <a:r>
              <a:rPr lang="es-ES" b="1" baseline="0" dirty="0" err="1"/>
              <a:t>needed</a:t>
            </a:r>
            <a:r>
              <a:rPr lang="es-ES" b="1" baseline="0" dirty="0"/>
              <a:t> </a:t>
            </a:r>
            <a:r>
              <a:rPr lang="es-ES" baseline="0" dirty="0"/>
              <a:t>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(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)</a:t>
            </a:r>
          </a:p>
          <a:p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and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architectures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identifying</a:t>
            </a:r>
            <a:r>
              <a:rPr lang="es-ES" baseline="0" dirty="0"/>
              <a:t> </a:t>
            </a:r>
            <a:r>
              <a:rPr lang="es-ES" baseline="0" dirty="0" err="1"/>
              <a:t>issues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back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0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A </a:t>
            </a:r>
            <a:r>
              <a:rPr lang="es-ES" baseline="0" dirty="0" err="1"/>
              <a:t>requirement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 of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OCAS,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accomplish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OCAS: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constantly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updated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s-E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drive </a:t>
            </a:r>
            <a:r>
              <a:rPr lang="es-ES" sz="1200" b="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s-ES" sz="1200" baseline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(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do) can come </a:t>
            </a:r>
            <a:r>
              <a:rPr lang="es-ES" baseline="0" dirty="0" err="1"/>
              <a:t>from</a:t>
            </a:r>
            <a:r>
              <a:rPr lang="es-ES" baseline="0" dirty="0"/>
              <a:t>:</a:t>
            </a:r>
          </a:p>
          <a:p>
            <a:r>
              <a:rPr lang="es-ES" baseline="0" dirty="0"/>
              <a:t>	</a:t>
            </a:r>
            <a:r>
              <a:rPr lang="es-ES" baseline="0" dirty="0" err="1"/>
              <a:t>Motivation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</a:t>
            </a:r>
            <a:r>
              <a:rPr lang="es-ES" baseline="0" dirty="0" err="1"/>
              <a:t>customer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customer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25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Example</a:t>
            </a:r>
            <a:r>
              <a:rPr lang="es-ES" baseline="0" dirty="0"/>
              <a:t> of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significant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r>
              <a:rPr lang="es-ES" baseline="0" dirty="0"/>
              <a:t>“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r>
              <a:rPr lang="es-ES" baseline="0" dirty="0"/>
              <a:t>” can be </a:t>
            </a:r>
            <a:r>
              <a:rPr lang="es-ES" baseline="0" dirty="0" err="1"/>
              <a:t>thought</a:t>
            </a:r>
            <a:r>
              <a:rPr lang="es-ES" baseline="0" dirty="0"/>
              <a:t> as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</a:t>
            </a:r>
            <a:r>
              <a:rPr lang="es-ES" baseline="0" dirty="0" err="1"/>
              <a:t>Improve</a:t>
            </a:r>
            <a:r>
              <a:rPr lang="es-ES" baseline="0" dirty="0"/>
              <a:t> </a:t>
            </a:r>
            <a:r>
              <a:rPr lang="es-ES" baseline="0" dirty="0" err="1"/>
              <a:t>operational</a:t>
            </a:r>
            <a:r>
              <a:rPr lang="es-ES" baseline="0" dirty="0"/>
              <a:t> safety” </a:t>
            </a:r>
            <a:r>
              <a:rPr lang="es-ES" baseline="0" dirty="0" err="1"/>
              <a:t>requirement</a:t>
            </a:r>
            <a:endParaRPr lang="es-ES" baseline="0" dirty="0"/>
          </a:p>
          <a:p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independently</a:t>
            </a:r>
            <a:r>
              <a:rPr lang="es-ES" baseline="0" dirty="0"/>
              <a:t> -&gt; To </a:t>
            </a:r>
            <a:r>
              <a:rPr lang="es-ES" baseline="0" dirty="0" err="1"/>
              <a:t>enhance</a:t>
            </a:r>
            <a:r>
              <a:rPr lang="es-ES" baseline="0" dirty="0"/>
              <a:t> </a:t>
            </a:r>
            <a:r>
              <a:rPr lang="es-ES" baseline="0" dirty="0" err="1"/>
              <a:t>modularity</a:t>
            </a:r>
            <a:r>
              <a:rPr lang="es-ES" baseline="0" dirty="0"/>
              <a:t> and </a:t>
            </a:r>
            <a:r>
              <a:rPr lang="es-ES" baseline="0" dirty="0" err="1"/>
              <a:t>upgradeability</a:t>
            </a:r>
            <a:endParaRPr lang="es-ES" baseline="0" dirty="0"/>
          </a:p>
          <a:p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interfere</a:t>
            </a:r>
            <a:r>
              <a:rPr lang="es-ES" baseline="0" dirty="0"/>
              <a:t> -&gt;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behaviour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of </a:t>
            </a:r>
            <a:r>
              <a:rPr lang="es-ES" baseline="0" dirty="0" err="1"/>
              <a:t>collision</a:t>
            </a:r>
            <a:endParaRPr lang="es-ES" u="none" baseline="0" dirty="0"/>
          </a:p>
          <a:p>
            <a:r>
              <a:rPr lang="es-ES" u="none" baseline="0" dirty="0"/>
              <a:t>GCS = </a:t>
            </a:r>
            <a:r>
              <a:rPr lang="es-ES" u="none" baseline="0" dirty="0" err="1"/>
              <a:t>Ground</a:t>
            </a:r>
            <a:r>
              <a:rPr lang="es-ES" u="none" baseline="0" dirty="0"/>
              <a:t> Control </a:t>
            </a:r>
            <a:r>
              <a:rPr lang="es-ES" u="none" baseline="0" dirty="0" err="1"/>
              <a:t>Station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50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Decomposes the requirements and helps build a system architecture by </a:t>
            </a:r>
            <a:r>
              <a:rPr lang="en-US" b="1" baseline="0" dirty="0"/>
              <a:t>identifying the functions </a:t>
            </a:r>
            <a:r>
              <a:rPr lang="en-US" baseline="0" dirty="0"/>
              <a:t>that must be performed</a:t>
            </a:r>
          </a:p>
          <a:p>
            <a:r>
              <a:rPr lang="en-US" baseline="0" dirty="0"/>
              <a:t>Also called Functional analysis</a:t>
            </a: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47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logical</a:t>
            </a:r>
            <a:r>
              <a:rPr lang="es-ES" baseline="0" dirty="0"/>
              <a:t> </a:t>
            </a:r>
            <a:r>
              <a:rPr lang="es-ES" baseline="0" dirty="0" err="1"/>
              <a:t>decomposition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  <a:p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: </a:t>
            </a:r>
            <a:r>
              <a:rPr lang="es-ES" baseline="0" dirty="0" err="1"/>
              <a:t>Hierarchical</a:t>
            </a:r>
            <a:r>
              <a:rPr lang="es-ES" baseline="0" dirty="0"/>
              <a:t> </a:t>
            </a:r>
            <a:r>
              <a:rPr lang="es-ES" baseline="0" dirty="0" err="1"/>
              <a:t>representation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FFBD: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a </a:t>
            </a:r>
            <a:r>
              <a:rPr lang="es-ES" baseline="0" dirty="0" err="1"/>
              <a:t>mission</a:t>
            </a:r>
            <a:endParaRPr lang="es-ES" baseline="0" dirty="0"/>
          </a:p>
          <a:p>
            <a:r>
              <a:rPr lang="es-ES" baseline="0" dirty="0"/>
              <a:t>PBS: Set of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included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to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endParaRPr lang="es-ES" baseline="0" dirty="0"/>
          </a:p>
          <a:p>
            <a:r>
              <a:rPr lang="es-ES" baseline="0" dirty="0"/>
              <a:t>N2: Interfaces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identified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FFBD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</a:t>
            </a:r>
            <a:r>
              <a:rPr lang="es-ES" baseline="0" dirty="0" err="1"/>
              <a:t>execution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to complete a </a:t>
            </a:r>
            <a:r>
              <a:rPr lang="es-ES" baseline="0" dirty="0" err="1"/>
              <a:t>successful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dashed</a:t>
            </a:r>
            <a:r>
              <a:rPr lang="es-ES" baseline="0" dirty="0"/>
              <a:t> red line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(</a:t>
            </a:r>
            <a:r>
              <a:rPr lang="es-ES" baseline="0" dirty="0" err="1"/>
              <a:t>scope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top </a:t>
            </a:r>
            <a:r>
              <a:rPr lang="es-ES" baseline="0" dirty="0" err="1"/>
              <a:t>level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several</a:t>
            </a:r>
            <a:r>
              <a:rPr lang="es-ES" baseline="0" dirty="0"/>
              <a:t> </a:t>
            </a:r>
            <a:r>
              <a:rPr lang="es-ES" baseline="0" dirty="0" err="1"/>
              <a:t>subfunctions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7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First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, </a:t>
            </a:r>
            <a:r>
              <a:rPr lang="es-ES" baseline="0" dirty="0" err="1"/>
              <a:t>why</a:t>
            </a:r>
            <a:r>
              <a:rPr lang="es-ES" baseline="0" dirty="0"/>
              <a:t> am I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?</a:t>
            </a:r>
          </a:p>
          <a:p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purpose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are “</a:t>
            </a:r>
            <a:r>
              <a:rPr lang="es-ES" baseline="0" dirty="0" err="1"/>
              <a:t>detect</a:t>
            </a:r>
            <a:r>
              <a:rPr lang="es-ES" baseline="0" dirty="0"/>
              <a:t>” and “</a:t>
            </a:r>
            <a:r>
              <a:rPr lang="es-ES" baseline="0" dirty="0" err="1"/>
              <a:t>avoid</a:t>
            </a:r>
            <a:r>
              <a:rPr lang="es-ES" baseline="0" dirty="0"/>
              <a:t>”</a:t>
            </a:r>
          </a:p>
          <a:p>
            <a:r>
              <a:rPr lang="es-ES" baseline="0" dirty="0"/>
              <a:t>Monitor </a:t>
            </a:r>
            <a:r>
              <a:rPr lang="es-ES" baseline="0" dirty="0" err="1"/>
              <a:t>environment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in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endless</a:t>
            </a:r>
            <a:r>
              <a:rPr lang="es-ES" baseline="0" dirty="0"/>
              <a:t> </a:t>
            </a:r>
            <a:r>
              <a:rPr lang="es-ES" baseline="0" dirty="0" err="1"/>
              <a:t>loop</a:t>
            </a:r>
            <a:endParaRPr lang="es-ES" baseline="0" dirty="0"/>
          </a:p>
          <a:p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unsafe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function</a:t>
            </a:r>
            <a:r>
              <a:rPr lang="es-ES" baseline="0" dirty="0"/>
              <a:t> </a:t>
            </a:r>
            <a:r>
              <a:rPr lang="es-ES" baseline="0" dirty="0" err="1"/>
              <a:t>gets</a:t>
            </a:r>
            <a:r>
              <a:rPr lang="es-ES" baseline="0" dirty="0"/>
              <a:t> </a:t>
            </a:r>
            <a:r>
              <a:rPr lang="es-ES" baseline="0" dirty="0" err="1"/>
              <a:t>triggered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Skip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87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PBS </a:t>
            </a:r>
            <a:r>
              <a:rPr lang="es-ES" baseline="0" dirty="0" err="1"/>
              <a:t>represents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r>
              <a:rPr lang="es-ES" baseline="0" dirty="0"/>
              <a:t>,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architecture</a:t>
            </a:r>
            <a:endParaRPr lang="es-ES" baseline="0" dirty="0"/>
          </a:p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OCAS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6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PBS in </a:t>
            </a:r>
            <a:r>
              <a:rPr lang="es-ES" baseline="0" dirty="0" err="1"/>
              <a:t>the</a:t>
            </a:r>
            <a:r>
              <a:rPr lang="es-ES" baseline="0" dirty="0"/>
              <a:t> diagonal</a:t>
            </a:r>
          </a:p>
          <a:p>
            <a:r>
              <a:rPr lang="es-ES" baseline="0" dirty="0"/>
              <a:t>Outputs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in </a:t>
            </a:r>
            <a:r>
              <a:rPr lang="es-ES" baseline="0" dirty="0" err="1"/>
              <a:t>their</a:t>
            </a:r>
            <a:r>
              <a:rPr lang="es-ES" baseline="0" dirty="0"/>
              <a:t> horizontal </a:t>
            </a:r>
            <a:r>
              <a:rPr lang="es-ES" baseline="0" dirty="0" err="1"/>
              <a:t>rows</a:t>
            </a:r>
            <a:endParaRPr lang="es-ES" baseline="0" dirty="0"/>
          </a:p>
          <a:p>
            <a:r>
              <a:rPr lang="es-ES" baseline="0" dirty="0"/>
              <a:t>Inputs to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vertical </a:t>
            </a:r>
            <a:r>
              <a:rPr lang="es-ES" baseline="0" dirty="0" err="1"/>
              <a:t>columns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Green </a:t>
            </a:r>
            <a:r>
              <a:rPr lang="es-ES" baseline="0" dirty="0" err="1"/>
              <a:t>paths</a:t>
            </a:r>
            <a:r>
              <a:rPr lang="es-ES" baseline="0" dirty="0"/>
              <a:t>: UAS </a:t>
            </a:r>
            <a:r>
              <a:rPr lang="es-ES" baseline="0" dirty="0" err="1"/>
              <a:t>without</a:t>
            </a:r>
            <a:r>
              <a:rPr lang="es-ES" baseline="0" dirty="0"/>
              <a:t> OCAS</a:t>
            </a:r>
          </a:p>
          <a:p>
            <a:r>
              <a:rPr lang="es-ES" baseline="0" dirty="0" err="1"/>
              <a:t>Yellow</a:t>
            </a:r>
            <a:r>
              <a:rPr lang="es-ES" baseline="0" dirty="0"/>
              <a:t>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Classic</a:t>
            </a:r>
            <a:r>
              <a:rPr lang="es-ES" baseline="0" dirty="0"/>
              <a:t> control problema</a:t>
            </a:r>
          </a:p>
          <a:p>
            <a:r>
              <a:rPr lang="es-ES" baseline="0" dirty="0"/>
              <a:t>Blue </a:t>
            </a:r>
            <a:r>
              <a:rPr lang="es-ES" baseline="0" dirty="0" err="1"/>
              <a:t>path</a:t>
            </a:r>
            <a:r>
              <a:rPr lang="es-ES" baseline="0" dirty="0"/>
              <a:t>: </a:t>
            </a:r>
            <a:r>
              <a:rPr lang="es-ES" baseline="0" dirty="0" err="1"/>
              <a:t>Logging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endParaRPr lang="es-ES" baseline="0" dirty="0"/>
          </a:p>
          <a:p>
            <a:r>
              <a:rPr lang="es-ES" baseline="0" dirty="0"/>
              <a:t>Black </a:t>
            </a:r>
            <a:r>
              <a:rPr lang="es-ES" baseline="0" dirty="0" err="1"/>
              <a:t>paths</a:t>
            </a:r>
            <a:r>
              <a:rPr lang="es-ES" baseline="0" dirty="0"/>
              <a:t>: </a:t>
            </a:r>
            <a:r>
              <a:rPr lang="es-ES" baseline="0" dirty="0" err="1"/>
              <a:t>Pysical</a:t>
            </a:r>
            <a:r>
              <a:rPr lang="es-ES" baseline="0" dirty="0"/>
              <a:t> interfaces</a:t>
            </a:r>
          </a:p>
          <a:p>
            <a:endParaRPr lang="es-ES" baseline="0" dirty="0"/>
          </a:p>
          <a:p>
            <a:r>
              <a:rPr lang="es-ES" baseline="0" dirty="0"/>
              <a:t>EXAMPLE: </a:t>
            </a:r>
            <a:r>
              <a:rPr lang="es-ES" baseline="0" dirty="0" err="1"/>
              <a:t>Start</a:t>
            </a:r>
            <a:r>
              <a:rPr lang="es-ES" baseline="0" dirty="0"/>
              <a:t> in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unit</a:t>
            </a:r>
            <a:r>
              <a:rPr lang="es-ES" baseline="0" dirty="0"/>
              <a:t> -&gt; </a:t>
            </a:r>
            <a:r>
              <a:rPr lang="es-ES" baseline="0" dirty="0" err="1"/>
              <a:t>end</a:t>
            </a:r>
            <a:r>
              <a:rPr lang="es-ES" baseline="0" dirty="0"/>
              <a:t> in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manoeuvre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83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, Funcional </a:t>
            </a:r>
            <a:r>
              <a:rPr lang="es-ES" baseline="0" dirty="0" err="1"/>
              <a:t>architecture</a:t>
            </a:r>
            <a:r>
              <a:rPr lang="es-ES" baseline="0" dirty="0"/>
              <a:t>, FFBD, PBS and N2 </a:t>
            </a:r>
            <a:r>
              <a:rPr lang="es-ES" baseline="0" dirty="0" err="1"/>
              <a:t>diagram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comprehensive</a:t>
            </a:r>
            <a:r>
              <a:rPr lang="es-ES" baseline="0" dirty="0"/>
              <a:t> idea of </a:t>
            </a:r>
            <a:r>
              <a:rPr lang="es-ES" b="1" baseline="0" dirty="0"/>
              <a:t>WHAT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and </a:t>
            </a:r>
            <a:r>
              <a:rPr lang="es-ES" b="1" baseline="0" dirty="0"/>
              <a:t>HOW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must</a:t>
            </a:r>
            <a:r>
              <a:rPr lang="es-ES" baseline="0" dirty="0"/>
              <a:t> do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communications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be </a:t>
            </a:r>
            <a:r>
              <a:rPr lang="es-ES" baseline="0" dirty="0" err="1"/>
              <a:t>established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time to </a:t>
            </a:r>
            <a:r>
              <a:rPr lang="es-ES" baseline="0" dirty="0" err="1"/>
              <a:t>implement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conceptual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actual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meet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9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UAS =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Aerial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Contains</a:t>
            </a:r>
            <a:r>
              <a:rPr lang="es-ES" baseline="0" dirty="0"/>
              <a:t> (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more) </a:t>
            </a:r>
            <a:r>
              <a:rPr lang="es-ES" baseline="0" dirty="0" err="1"/>
              <a:t>UAVs</a:t>
            </a:r>
            <a:r>
              <a:rPr lang="es-ES" baseline="0" dirty="0"/>
              <a:t>, GCS and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8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OCAS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embarked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UAV, holding a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79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Trade</a:t>
            </a:r>
            <a:r>
              <a:rPr lang="es-ES" baseline="0" dirty="0"/>
              <a:t>-off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alternatives</a:t>
            </a:r>
            <a:r>
              <a:rPr lang="es-ES" baseline="0" dirty="0"/>
              <a:t>, </a:t>
            </a:r>
            <a:r>
              <a:rPr lang="es-ES" baseline="0" dirty="0" err="1"/>
              <a:t>evaluating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criteria</a:t>
            </a:r>
            <a:endParaRPr lang="es-ES" baseline="0" dirty="0"/>
          </a:p>
          <a:p>
            <a:r>
              <a:rPr lang="es-ES" baseline="0" dirty="0"/>
              <a:t>More </a:t>
            </a:r>
            <a:r>
              <a:rPr lang="es-ES" baseline="0" dirty="0" err="1"/>
              <a:t>detail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paper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2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Advantages</a:t>
            </a:r>
            <a:r>
              <a:rPr lang="es-ES" baseline="0" dirty="0"/>
              <a:t>: Light </a:t>
            </a:r>
            <a:r>
              <a:rPr lang="es-ES" baseline="0" dirty="0" err="1"/>
              <a:t>weight</a:t>
            </a:r>
            <a:r>
              <a:rPr lang="es-ES" baseline="0" dirty="0"/>
              <a:t>, </a:t>
            </a:r>
            <a:r>
              <a:rPr lang="es-ES" baseline="0" dirty="0" err="1"/>
              <a:t>low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, simple </a:t>
            </a:r>
            <a:r>
              <a:rPr lang="es-ES" baseline="0" dirty="0" err="1"/>
              <a:t>operation</a:t>
            </a:r>
            <a:r>
              <a:rPr lang="es-ES" baseline="0" dirty="0"/>
              <a:t> (</a:t>
            </a:r>
            <a:r>
              <a:rPr lang="es-ES" baseline="0" dirty="0" err="1"/>
              <a:t>trigger</a:t>
            </a:r>
            <a:r>
              <a:rPr lang="es-ES" baseline="0" dirty="0"/>
              <a:t>-echo),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(</a:t>
            </a:r>
            <a:r>
              <a:rPr lang="es-ES" baseline="0" dirty="0" err="1"/>
              <a:t>multiply</a:t>
            </a:r>
            <a:r>
              <a:rPr lang="es-ES" baseline="0" dirty="0"/>
              <a:t> time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sound</a:t>
            </a:r>
            <a:r>
              <a:rPr lang="es-ES" baseline="0" dirty="0"/>
              <a:t> -&gt;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closest</a:t>
            </a:r>
            <a:r>
              <a:rPr lang="es-ES" baseline="0" dirty="0"/>
              <a:t> </a:t>
            </a:r>
            <a:r>
              <a:rPr lang="es-ES" baseline="0" dirty="0" err="1"/>
              <a:t>object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Disadvantages</a:t>
            </a:r>
            <a:r>
              <a:rPr lang="es-ES" baseline="0" dirty="0"/>
              <a:t>: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environments</a:t>
            </a:r>
            <a:r>
              <a:rPr lang="es-ES" baseline="0" dirty="0"/>
              <a:t>, </a:t>
            </a:r>
            <a:r>
              <a:rPr lang="es-ES" baseline="0" dirty="0" err="1"/>
              <a:t>ghost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and </a:t>
            </a:r>
            <a:r>
              <a:rPr lang="es-ES" baseline="0" dirty="0" err="1"/>
              <a:t>multipath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72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Alternative</a:t>
            </a:r>
            <a:r>
              <a:rPr lang="es-ES" baseline="0" dirty="0"/>
              <a:t>: </a:t>
            </a:r>
            <a:r>
              <a:rPr lang="es-ES" baseline="0" dirty="0" err="1"/>
              <a:t>Microcontroller</a:t>
            </a:r>
            <a:r>
              <a:rPr lang="es-ES" baseline="0" dirty="0"/>
              <a:t> </a:t>
            </a:r>
            <a:r>
              <a:rPr lang="es-ES" baseline="0" dirty="0" err="1"/>
              <a:t>board</a:t>
            </a:r>
            <a:r>
              <a:rPr lang="es-ES" baseline="0" dirty="0"/>
              <a:t> (</a:t>
            </a:r>
            <a:r>
              <a:rPr lang="es-ES" baseline="0" dirty="0" err="1"/>
              <a:t>Arduino</a:t>
            </a:r>
            <a:r>
              <a:rPr lang="es-ES" baseline="0" dirty="0"/>
              <a:t>). </a:t>
            </a:r>
            <a:r>
              <a:rPr lang="es-ES" baseline="0" dirty="0" err="1"/>
              <a:t>Less</a:t>
            </a:r>
            <a:r>
              <a:rPr lang="es-ES" baseline="0" dirty="0"/>
              <a:t> </a:t>
            </a:r>
            <a:r>
              <a:rPr lang="es-ES" baseline="0" dirty="0" err="1"/>
              <a:t>computationally</a:t>
            </a:r>
            <a:r>
              <a:rPr lang="es-ES" baseline="0" dirty="0"/>
              <a:t> </a:t>
            </a:r>
            <a:r>
              <a:rPr lang="es-ES" baseline="0" dirty="0" err="1"/>
              <a:t>capable</a:t>
            </a:r>
            <a:r>
              <a:rPr lang="es-ES" baseline="0" dirty="0"/>
              <a:t>, no </a:t>
            </a:r>
            <a:r>
              <a:rPr lang="es-ES" baseline="0" dirty="0" err="1"/>
              <a:t>Operating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no </a:t>
            </a:r>
            <a:r>
              <a:rPr lang="es-ES" baseline="0" dirty="0" err="1"/>
              <a:t>networking</a:t>
            </a:r>
            <a:r>
              <a:rPr lang="es-ES" baseline="0" dirty="0"/>
              <a:t>… -&gt; more </a:t>
            </a:r>
            <a:r>
              <a:rPr lang="es-ES" baseline="0" dirty="0" err="1"/>
              <a:t>limited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6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Battery</a:t>
            </a:r>
            <a:r>
              <a:rPr lang="es-ES" baseline="0" dirty="0"/>
              <a:t> </a:t>
            </a:r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requierement</a:t>
            </a:r>
            <a:r>
              <a:rPr lang="es-ES" baseline="0" dirty="0"/>
              <a:t> of </a:t>
            </a:r>
            <a:r>
              <a:rPr lang="es-ES" baseline="0" dirty="0" err="1"/>
              <a:t>independency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UAV. </a:t>
            </a:r>
            <a:r>
              <a:rPr lang="es-ES" baseline="0" dirty="0" err="1"/>
              <a:t>Provides</a:t>
            </a:r>
            <a:r>
              <a:rPr lang="es-ES" baseline="0" dirty="0"/>
              <a:t> 2.4 A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</a:t>
            </a:r>
          </a:p>
          <a:p>
            <a:r>
              <a:rPr lang="es-ES" baseline="0" dirty="0" err="1"/>
              <a:t>WiFi</a:t>
            </a:r>
            <a:r>
              <a:rPr lang="es-ES" baseline="0" dirty="0"/>
              <a:t> </a:t>
            </a:r>
            <a:r>
              <a:rPr lang="es-ES" baseline="0" dirty="0" err="1"/>
              <a:t>adapter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wireless</a:t>
            </a:r>
            <a:r>
              <a:rPr lang="es-ES" baseline="0" dirty="0"/>
              <a:t> </a:t>
            </a:r>
            <a:r>
              <a:rPr lang="es-ES" baseline="0" dirty="0" err="1"/>
              <a:t>communication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GCS,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endParaRPr lang="es-ES" baseline="0" dirty="0"/>
          </a:p>
          <a:p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Maite </a:t>
            </a:r>
            <a:r>
              <a:rPr lang="es-ES" baseline="0" dirty="0" err="1"/>
              <a:t>Arteta’s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2015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9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baseline="0" dirty="0"/>
              <a:t> in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endParaRPr lang="es-ES" baseline="0" dirty="0"/>
          </a:p>
          <a:p>
            <a:r>
              <a:rPr lang="es-ES" baseline="0" dirty="0" err="1"/>
              <a:t>UAVs</a:t>
            </a:r>
            <a:r>
              <a:rPr lang="es-ES" baseline="0" dirty="0"/>
              <a:t> can be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aerospace</a:t>
            </a:r>
            <a:r>
              <a:rPr lang="es-ES" baseline="0" dirty="0"/>
              <a:t> </a:t>
            </a:r>
            <a:r>
              <a:rPr lang="es-ES" baseline="0" dirty="0" err="1"/>
              <a:t>industry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so </a:t>
            </a:r>
            <a:r>
              <a:rPr lang="es-ES" baseline="0" dirty="0" err="1"/>
              <a:t>safe</a:t>
            </a:r>
            <a:endParaRPr lang="es-ES" baseline="0" dirty="0"/>
          </a:p>
          <a:p>
            <a:r>
              <a:rPr lang="es-ES" dirty="0" err="1"/>
              <a:t>Disembarking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eliminates</a:t>
            </a:r>
            <a:r>
              <a:rPr lang="es-ES" baseline="0" dirty="0"/>
              <a:t> </a:t>
            </a:r>
            <a:r>
              <a:rPr lang="es-ES" baseline="0" dirty="0" err="1"/>
              <a:t>intuitive</a:t>
            </a:r>
            <a:r>
              <a:rPr lang="es-ES" baseline="0" dirty="0"/>
              <a:t> </a:t>
            </a:r>
            <a:r>
              <a:rPr lang="es-ES" baseline="0" dirty="0" err="1"/>
              <a:t>sensing</a:t>
            </a:r>
            <a:r>
              <a:rPr lang="es-ES" baseline="0" dirty="0"/>
              <a:t> (</a:t>
            </a:r>
            <a:r>
              <a:rPr lang="es-ES" baseline="0" dirty="0" err="1"/>
              <a:t>inertial</a:t>
            </a:r>
            <a:r>
              <a:rPr lang="es-ES" baseline="0" dirty="0"/>
              <a:t>, visual, </a:t>
            </a:r>
            <a:r>
              <a:rPr lang="es-ES" baseline="0" dirty="0" err="1"/>
              <a:t>noise</a:t>
            </a:r>
            <a:r>
              <a:rPr lang="es-ES" baseline="0" dirty="0"/>
              <a:t>…)</a:t>
            </a:r>
          </a:p>
          <a:p>
            <a:r>
              <a:rPr lang="es-ES" baseline="0" dirty="0" err="1"/>
              <a:t>Sensing</a:t>
            </a:r>
            <a:r>
              <a:rPr lang="es-ES" baseline="0" dirty="0"/>
              <a:t> has to be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and </a:t>
            </a:r>
            <a:r>
              <a:rPr lang="es-ES" baseline="0" dirty="0" err="1"/>
              <a:t>interpreted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computers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autonomous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471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Everything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enclosed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blue box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controller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elements</a:t>
            </a:r>
            <a:r>
              <a:rPr lang="es-ES" baseline="0" dirty="0"/>
              <a:t> are </a:t>
            </a:r>
            <a:r>
              <a:rPr lang="es-ES" baseline="0" dirty="0" err="1"/>
              <a:t>connected</a:t>
            </a:r>
            <a:endParaRPr lang="es-ES" baseline="0" dirty="0"/>
          </a:p>
          <a:p>
            <a:r>
              <a:rPr lang="es-ES" baseline="0" dirty="0"/>
              <a:t>SSH: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remote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terminal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</a:t>
            </a:r>
          </a:p>
          <a:p>
            <a:r>
              <a:rPr lang="es-ES" baseline="0" dirty="0" err="1"/>
              <a:t>MAVlink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comunication</a:t>
            </a:r>
            <a:r>
              <a:rPr lang="es-ES" baseline="0" dirty="0"/>
              <a:t> </a:t>
            </a:r>
            <a:r>
              <a:rPr lang="es-ES" baseline="0" dirty="0" err="1"/>
              <a:t>protocol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</a:t>
            </a:r>
            <a:r>
              <a:rPr lang="es-ES" baseline="0" dirty="0" err="1"/>
              <a:t>UAVs</a:t>
            </a:r>
            <a:r>
              <a:rPr lang="es-ES" baseline="0" dirty="0"/>
              <a:t>.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low</a:t>
            </a:r>
            <a:r>
              <a:rPr lang="es-ES" baseline="0" dirty="0"/>
              <a:t> and </a:t>
            </a:r>
            <a:r>
              <a:rPr lang="es-ES" baseline="0" dirty="0" err="1"/>
              <a:t>high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commands</a:t>
            </a:r>
            <a:r>
              <a:rPr lang="es-ES" baseline="0" dirty="0"/>
              <a:t> (</a:t>
            </a:r>
            <a:r>
              <a:rPr lang="es-ES" baseline="0" dirty="0" err="1"/>
              <a:t>examples</a:t>
            </a:r>
            <a:r>
              <a:rPr lang="es-ES" baseline="0" dirty="0"/>
              <a:t>)</a:t>
            </a:r>
          </a:p>
          <a:p>
            <a:r>
              <a:rPr lang="es-ES" baseline="0" dirty="0"/>
              <a:t>GPIO: Regular </a:t>
            </a:r>
            <a:r>
              <a:rPr lang="es-ES" baseline="0" dirty="0" err="1"/>
              <a:t>wires</a:t>
            </a:r>
            <a:r>
              <a:rPr lang="es-ES" baseline="0" dirty="0"/>
              <a:t>. </a:t>
            </a:r>
            <a:r>
              <a:rPr lang="es-ES" baseline="0" dirty="0" err="1"/>
              <a:t>State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pins</a:t>
            </a:r>
            <a:r>
              <a:rPr lang="es-ES" baseline="0" dirty="0"/>
              <a:t> can be set LOW </a:t>
            </a:r>
            <a:r>
              <a:rPr lang="es-ES" baseline="0" dirty="0" err="1"/>
              <a:t>or</a:t>
            </a:r>
            <a:r>
              <a:rPr lang="es-ES" baseline="0" dirty="0"/>
              <a:t> HIGH (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0V </a:t>
            </a:r>
            <a:r>
              <a:rPr lang="es-ES" baseline="0" dirty="0" err="1"/>
              <a:t>or</a:t>
            </a:r>
            <a:r>
              <a:rPr lang="es-ES" baseline="0" dirty="0"/>
              <a:t> 3.3V) </a:t>
            </a:r>
            <a:r>
              <a:rPr lang="es-ES" baseline="0" dirty="0" err="1"/>
              <a:t>via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Schematic</a:t>
            </a:r>
            <a:r>
              <a:rPr lang="es-ES" baseline="0" dirty="0"/>
              <a:t> </a:t>
            </a:r>
            <a:r>
              <a:rPr lang="es-ES" baseline="0" dirty="0" err="1"/>
              <a:t>derived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N2 </a:t>
            </a:r>
            <a:r>
              <a:rPr lang="es-ES" baseline="0" dirty="0" err="1"/>
              <a:t>diagram</a:t>
            </a:r>
            <a:endParaRPr lang="es-ES" baseline="0" dirty="0"/>
          </a:p>
          <a:p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Raspberry</a:t>
            </a:r>
            <a:r>
              <a:rPr lang="es-ES" baseline="0" dirty="0"/>
              <a:t> Pi, </a:t>
            </a:r>
            <a:r>
              <a:rPr lang="es-ES" baseline="0" dirty="0" err="1"/>
              <a:t>Raspbian</a:t>
            </a:r>
            <a:r>
              <a:rPr lang="es-ES" baseline="0" dirty="0"/>
              <a:t> OS </a:t>
            </a:r>
            <a:r>
              <a:rPr lang="es-ES" baseline="0" dirty="0" err="1"/>
              <a:t>provides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utilities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easy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external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  <a:p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can run a Python </a:t>
            </a:r>
            <a:r>
              <a:rPr lang="es-ES" baseline="0" dirty="0" err="1"/>
              <a:t>environment</a:t>
            </a:r>
            <a:r>
              <a:rPr lang="es-ES" baseline="0" dirty="0"/>
              <a:t>, </a:t>
            </a:r>
            <a:r>
              <a:rPr lang="es-ES" baseline="0" dirty="0" err="1"/>
              <a:t>under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endParaRPr lang="es-ES" baseline="0" dirty="0"/>
          </a:p>
          <a:p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SSH interface,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has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Linux Shell,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Graphical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Interface can be </a:t>
            </a:r>
            <a:r>
              <a:rPr lang="es-ES" baseline="0" dirty="0" err="1"/>
              <a:t>launched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GUI, </a:t>
            </a:r>
            <a:r>
              <a:rPr lang="es-ES" baseline="0" dirty="0" err="1"/>
              <a:t>MAVproxy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Control script can be </a:t>
            </a:r>
            <a:r>
              <a:rPr lang="es-ES" baseline="0" dirty="0" err="1"/>
              <a:t>launched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appropriate</a:t>
            </a:r>
            <a:r>
              <a:rPr lang="es-ES" baseline="0" dirty="0"/>
              <a:t> </a:t>
            </a:r>
            <a:r>
              <a:rPr lang="es-ES" baseline="0" dirty="0" err="1"/>
              <a:t>parameters</a:t>
            </a:r>
            <a:endParaRPr lang="es-ES" baseline="0" dirty="0"/>
          </a:p>
          <a:p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connects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via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USB </a:t>
            </a:r>
            <a:r>
              <a:rPr lang="es-ES" baseline="0" dirty="0" err="1"/>
              <a:t>ports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Control script</a:t>
            </a:r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takes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, </a:t>
            </a:r>
            <a:r>
              <a:rPr lang="es-ES" baseline="0" dirty="0" err="1"/>
              <a:t>together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retrieved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sonar, and </a:t>
            </a:r>
            <a:r>
              <a:rPr lang="es-ES" baseline="0" dirty="0" err="1"/>
              <a:t>processes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FFBD (more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actuation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required</a:t>
            </a:r>
            <a:r>
              <a:rPr lang="es-ES" baseline="0" dirty="0"/>
              <a:t>, a </a:t>
            </a:r>
            <a:r>
              <a:rPr lang="es-ES" baseline="0" dirty="0" err="1"/>
              <a:t>MAVlink</a:t>
            </a:r>
            <a:r>
              <a:rPr lang="es-ES" baseline="0" dirty="0"/>
              <a:t> </a:t>
            </a:r>
            <a:r>
              <a:rPr lang="es-ES" baseline="0" dirty="0" err="1"/>
              <a:t>message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sent</a:t>
            </a:r>
            <a:r>
              <a:rPr lang="es-ES" baseline="0" dirty="0"/>
              <a:t> back to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1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GUI: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method</a:t>
            </a:r>
            <a:r>
              <a:rPr lang="es-ES" baseline="0" dirty="0"/>
              <a:t>, and </a:t>
            </a:r>
            <a:r>
              <a:rPr lang="es-ES" baseline="0" dirty="0" err="1"/>
              <a:t>connection</a:t>
            </a:r>
            <a:r>
              <a:rPr lang="es-ES" baseline="0" dirty="0"/>
              <a:t> </a:t>
            </a:r>
            <a:r>
              <a:rPr lang="es-ES" baseline="0" dirty="0" err="1"/>
              <a:t>fields</a:t>
            </a:r>
            <a:r>
              <a:rPr lang="es-ES" baseline="0" dirty="0"/>
              <a:t> autocomplete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default </a:t>
            </a:r>
            <a:r>
              <a:rPr lang="es-ES" baseline="0" dirty="0" err="1"/>
              <a:t>settings</a:t>
            </a:r>
            <a:r>
              <a:rPr lang="es-ES" baseline="0" dirty="0"/>
              <a:t>. </a:t>
            </a:r>
          </a:p>
          <a:p>
            <a:r>
              <a:rPr lang="es-ES" baseline="0" dirty="0" err="1"/>
              <a:t>Connect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launches</a:t>
            </a:r>
            <a:r>
              <a:rPr lang="es-ES" baseline="0" dirty="0"/>
              <a:t> </a:t>
            </a:r>
            <a:r>
              <a:rPr lang="es-ES" baseline="0" dirty="0" err="1"/>
              <a:t>MAVproxy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specified</a:t>
            </a:r>
            <a:r>
              <a:rPr lang="es-ES" baseline="0" dirty="0"/>
              <a:t> </a:t>
            </a:r>
            <a:r>
              <a:rPr lang="es-ES" baseline="0" dirty="0" err="1"/>
              <a:t>settings</a:t>
            </a:r>
            <a:r>
              <a:rPr lang="es-ES" baseline="0" dirty="0"/>
              <a:t> and pipes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script</a:t>
            </a:r>
          </a:p>
          <a:p>
            <a:r>
              <a:rPr lang="es-ES" baseline="0" dirty="0"/>
              <a:t>GUI: </a:t>
            </a:r>
            <a:r>
              <a:rPr lang="es-ES" baseline="0" dirty="0" err="1"/>
              <a:t>Write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folder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main.py file of </a:t>
            </a:r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located</a:t>
            </a:r>
            <a:r>
              <a:rPr lang="es-ES" baseline="0" dirty="0"/>
              <a:t>, and run </a:t>
            </a:r>
            <a:r>
              <a:rPr lang="es-ES" baseline="0" dirty="0" err="1"/>
              <a:t>it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script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composed</a:t>
            </a:r>
            <a:r>
              <a:rPr lang="es-ES" baseline="0" dirty="0"/>
              <a:t> of </a:t>
            </a:r>
            <a:r>
              <a:rPr lang="es-ES" baseline="0" dirty="0" err="1"/>
              <a:t>several</a:t>
            </a:r>
            <a:r>
              <a:rPr lang="es-ES" baseline="0" dirty="0"/>
              <a:t> Python files,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I’ll</a:t>
            </a:r>
            <a:r>
              <a:rPr lang="es-ES" baseline="0" dirty="0"/>
              <a:t> try to </a:t>
            </a:r>
            <a:r>
              <a:rPr lang="es-ES" baseline="0" dirty="0" err="1"/>
              <a:t>give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overview</a:t>
            </a:r>
            <a:r>
              <a:rPr lang="es-ES" baseline="0" dirty="0"/>
              <a:t> of.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02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PBS,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component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yet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be </a:t>
            </a:r>
            <a:r>
              <a:rPr lang="es-ES" baseline="0" dirty="0" err="1"/>
              <a:t>implemented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Python script</a:t>
            </a:r>
          </a:p>
          <a:p>
            <a:r>
              <a:rPr lang="es-ES" baseline="0" dirty="0" err="1"/>
              <a:t>Flowchart</a:t>
            </a:r>
            <a:r>
              <a:rPr lang="es-ES" baseline="0" dirty="0"/>
              <a:t> of </a:t>
            </a:r>
            <a:r>
              <a:rPr lang="es-ES" baseline="0" dirty="0" err="1"/>
              <a:t>functions</a:t>
            </a:r>
            <a:r>
              <a:rPr lang="es-ES" baseline="0" dirty="0"/>
              <a:t>,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FFBD. EXPLAIN</a:t>
            </a:r>
          </a:p>
          <a:p>
            <a:r>
              <a:rPr lang="es-ES" baseline="0" dirty="0" err="1"/>
              <a:t>Dashed</a:t>
            </a:r>
            <a:r>
              <a:rPr lang="es-ES" baseline="0" dirty="0"/>
              <a:t> </a:t>
            </a:r>
            <a:r>
              <a:rPr lang="es-ES" baseline="0" dirty="0" err="1"/>
              <a:t>lines</a:t>
            </a:r>
            <a:r>
              <a:rPr lang="es-ES" baseline="0" dirty="0"/>
              <a:t> </a:t>
            </a:r>
            <a:r>
              <a:rPr lang="es-ES" baseline="0" dirty="0" err="1"/>
              <a:t>represent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flow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sequential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Consider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specific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deeper</a:t>
            </a:r>
            <a:r>
              <a:rPr lang="es-ES" baseline="0" dirty="0"/>
              <a:t> </a:t>
            </a:r>
            <a:r>
              <a:rPr lang="es-ES" baseline="0" dirty="0" err="1"/>
              <a:t>analysis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11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With</a:t>
            </a:r>
            <a:r>
              <a:rPr lang="es-ES" baseline="0" dirty="0"/>
              <a:t> a 10us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trigger</a:t>
            </a:r>
            <a:r>
              <a:rPr lang="es-ES" baseline="0" dirty="0"/>
              <a:t> pin of </a:t>
            </a:r>
            <a:r>
              <a:rPr lang="es-ES" baseline="0" dirty="0" err="1"/>
              <a:t>the</a:t>
            </a:r>
            <a:r>
              <a:rPr lang="es-ES" baseline="0" dirty="0"/>
              <a:t> sonar,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automatically</a:t>
            </a:r>
            <a:r>
              <a:rPr lang="es-ES" baseline="0" dirty="0"/>
              <a:t> </a:t>
            </a:r>
            <a:r>
              <a:rPr lang="es-ES" baseline="0" dirty="0" err="1"/>
              <a:t>sends</a:t>
            </a:r>
            <a:r>
              <a:rPr lang="es-ES" baseline="0" dirty="0"/>
              <a:t> a </a:t>
            </a:r>
            <a:r>
              <a:rPr lang="es-ES" baseline="0" dirty="0" err="1"/>
              <a:t>sequence</a:t>
            </a:r>
            <a:r>
              <a:rPr lang="es-ES" baseline="0" dirty="0"/>
              <a:t> of </a:t>
            </a:r>
            <a:r>
              <a:rPr lang="es-ES" baseline="0" dirty="0" err="1"/>
              <a:t>ultrasonic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endParaRPr lang="es-ES" baseline="0" dirty="0"/>
          </a:p>
          <a:p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recieves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signals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rebounded</a:t>
            </a:r>
            <a:r>
              <a:rPr lang="es-ES" baseline="0" dirty="0"/>
              <a:t> </a:t>
            </a:r>
            <a:r>
              <a:rPr lang="es-ES" baseline="0" dirty="0" err="1"/>
              <a:t>against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and </a:t>
            </a:r>
            <a:r>
              <a:rPr lang="es-ES" baseline="0" dirty="0" err="1"/>
              <a:t>calculates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of </a:t>
            </a:r>
            <a:r>
              <a:rPr lang="es-ES" baseline="0" dirty="0" err="1"/>
              <a:t>arrival</a:t>
            </a:r>
            <a:endParaRPr lang="es-ES" baseline="0" dirty="0"/>
          </a:p>
          <a:p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ouput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</a:t>
            </a:r>
            <a:r>
              <a:rPr lang="es-ES" baseline="0" dirty="0" err="1"/>
              <a:t>lenght</a:t>
            </a:r>
            <a:r>
              <a:rPr lang="es-ES" baseline="0" dirty="0"/>
              <a:t> in time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returned</a:t>
            </a:r>
            <a:r>
              <a:rPr lang="es-ES" baseline="0" dirty="0"/>
              <a:t> </a:t>
            </a:r>
            <a:r>
              <a:rPr lang="es-ES" baseline="0" dirty="0" err="1"/>
              <a:t>through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echo pin</a:t>
            </a:r>
          </a:p>
          <a:p>
            <a:endParaRPr lang="es-ES" baseline="0" dirty="0"/>
          </a:p>
          <a:p>
            <a:r>
              <a:rPr lang="es-ES" baseline="0" dirty="0" err="1"/>
              <a:t>Notice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dependency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measured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environmental</a:t>
            </a:r>
            <a:r>
              <a:rPr lang="es-ES" baseline="0" dirty="0"/>
              <a:t> </a:t>
            </a:r>
            <a:r>
              <a:rPr lang="es-ES" baseline="0" dirty="0" err="1"/>
              <a:t>temperature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However</a:t>
            </a:r>
            <a:r>
              <a:rPr lang="es-ES" baseline="0" dirty="0"/>
              <a:t>, a </a:t>
            </a:r>
            <a:r>
              <a:rPr lang="es-ES" baseline="0" dirty="0" err="1"/>
              <a:t>temperature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of 10ºC w.r.t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reference</a:t>
            </a:r>
            <a:r>
              <a:rPr lang="es-ES" baseline="0" dirty="0"/>
              <a:t> induces </a:t>
            </a:r>
            <a:r>
              <a:rPr lang="es-ES" baseline="0" dirty="0" err="1"/>
              <a:t>errors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order</a:t>
            </a:r>
            <a:r>
              <a:rPr lang="es-ES" baseline="0" dirty="0"/>
              <a:t> of 1mm, so </a:t>
            </a:r>
            <a:r>
              <a:rPr lang="es-ES" baseline="0" dirty="0" err="1"/>
              <a:t>negligible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56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?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noisy</a:t>
            </a:r>
            <a:r>
              <a:rPr lang="es-ES" baseline="0" dirty="0"/>
              <a:t>, and </a:t>
            </a:r>
            <a:r>
              <a:rPr lang="es-ES" baseline="0" dirty="0" err="1"/>
              <a:t>differentiating</a:t>
            </a:r>
            <a:r>
              <a:rPr lang="es-ES" baseline="0" dirty="0"/>
              <a:t> a </a:t>
            </a:r>
            <a:r>
              <a:rPr lang="es-ES" baseline="0" dirty="0" err="1"/>
              <a:t>noisy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amplifyes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noise</a:t>
            </a:r>
            <a:r>
              <a:rPr lang="es-ES" baseline="0" dirty="0"/>
              <a:t> (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perfect</a:t>
            </a:r>
            <a:r>
              <a:rPr lang="es-ES" baseline="0" dirty="0"/>
              <a:t> </a:t>
            </a:r>
            <a:r>
              <a:rPr lang="es-ES" baseline="0" dirty="0" err="1"/>
              <a:t>high-pass</a:t>
            </a:r>
            <a:r>
              <a:rPr lang="es-ES" baseline="0" dirty="0"/>
              <a:t> </a:t>
            </a:r>
            <a:r>
              <a:rPr lang="es-ES" baseline="0" dirty="0" err="1"/>
              <a:t>filter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approach</a:t>
            </a:r>
            <a:r>
              <a:rPr lang="es-ES" baseline="0" dirty="0"/>
              <a:t> has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damping</a:t>
            </a:r>
            <a:r>
              <a:rPr lang="es-ES" baseline="0" dirty="0"/>
              <a:t> </a:t>
            </a:r>
            <a:r>
              <a:rPr lang="es-ES" baseline="0" dirty="0" err="1"/>
              <a:t>properties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conventional</a:t>
            </a:r>
            <a:r>
              <a:rPr lang="es-ES" baseline="0" dirty="0"/>
              <a:t> </a:t>
            </a:r>
            <a:r>
              <a:rPr lang="es-ES" baseline="0" dirty="0" err="1"/>
              <a:t>differentiation</a:t>
            </a:r>
            <a:r>
              <a:rPr lang="es-ES" baseline="0" dirty="0"/>
              <a:t>, so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 of position can be </a:t>
            </a:r>
            <a:r>
              <a:rPr lang="es-ES" baseline="0" dirty="0" err="1"/>
              <a:t>made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15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EXAMPLE</a:t>
            </a:r>
          </a:p>
          <a:p>
            <a:r>
              <a:rPr lang="es-ES" baseline="0" dirty="0"/>
              <a:t>Imagine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measurement</a:t>
            </a:r>
            <a:r>
              <a:rPr lang="es-ES" baseline="0" dirty="0"/>
              <a:t> (t0)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correct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reason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673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Computing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slope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interval</a:t>
            </a:r>
            <a:r>
              <a:rPr lang="es-ES" baseline="0" dirty="0"/>
              <a:t> and </a:t>
            </a:r>
            <a:r>
              <a:rPr lang="es-ES" baseline="0" dirty="0" err="1"/>
              <a:t>propagating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yields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even</a:t>
            </a:r>
            <a:r>
              <a:rPr lang="es-ES" baseline="0" dirty="0"/>
              <a:t> </a:t>
            </a:r>
            <a:r>
              <a:rPr lang="es-ES" baseline="0" dirty="0" err="1"/>
              <a:t>bigger</a:t>
            </a:r>
            <a:r>
              <a:rPr lang="es-ES" baseline="0" dirty="0"/>
              <a:t> error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728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Instead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-data-</a:t>
            </a:r>
            <a:r>
              <a:rPr lang="es-ES" baseline="0" dirty="0" err="1"/>
              <a:t>point</a:t>
            </a:r>
            <a:r>
              <a:rPr lang="es-ES" baseline="0" dirty="0"/>
              <a:t> </a:t>
            </a:r>
            <a:r>
              <a:rPr lang="es-ES" baseline="0" dirty="0" err="1"/>
              <a:t>stencil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dampened</a:t>
            </a:r>
            <a:r>
              <a:rPr lang="es-ES" baseline="0" dirty="0"/>
              <a:t>,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maintaining</a:t>
            </a:r>
            <a:r>
              <a:rPr lang="es-ES" baseline="0" dirty="0"/>
              <a:t> </a:t>
            </a:r>
            <a:r>
              <a:rPr lang="es-ES" baseline="0" dirty="0" err="1"/>
              <a:t>relatively</a:t>
            </a:r>
            <a:r>
              <a:rPr lang="es-ES" baseline="0" dirty="0"/>
              <a:t> </a:t>
            </a:r>
            <a:r>
              <a:rPr lang="es-ES" baseline="0" dirty="0" err="1"/>
              <a:t>responsive</a:t>
            </a:r>
            <a:r>
              <a:rPr lang="es-ES" baseline="0" dirty="0"/>
              <a:t> </a:t>
            </a:r>
            <a:r>
              <a:rPr lang="es-ES" baseline="0" dirty="0" err="1"/>
              <a:t>predicting</a:t>
            </a:r>
            <a:r>
              <a:rPr lang="es-ES" baseline="0" dirty="0"/>
              <a:t> </a:t>
            </a:r>
            <a:r>
              <a:rPr lang="es-ES" baseline="0" dirty="0" err="1"/>
              <a:t>capabilities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location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OCAS</a:t>
            </a:r>
            <a:r>
              <a:rPr lang="es-ES" baseline="0" dirty="0"/>
              <a:t> (</a:t>
            </a:r>
            <a:r>
              <a:rPr lang="es-ES" baseline="0" dirty="0" err="1"/>
              <a:t>similarly</a:t>
            </a:r>
            <a:r>
              <a:rPr lang="es-ES" baseline="0" dirty="0"/>
              <a:t> to TCAS in </a:t>
            </a:r>
            <a:r>
              <a:rPr lang="es-ES" baseline="0" dirty="0" err="1"/>
              <a:t>commercial</a:t>
            </a:r>
            <a:r>
              <a:rPr lang="es-ES" baseline="0" dirty="0"/>
              <a:t> </a:t>
            </a:r>
            <a:r>
              <a:rPr lang="es-ES" baseline="0" dirty="0" err="1"/>
              <a:t>aircraft</a:t>
            </a:r>
            <a:r>
              <a:rPr lang="es-ES" baseline="0" dirty="0"/>
              <a:t>) tries to </a:t>
            </a:r>
            <a:r>
              <a:rPr lang="es-ES" baseline="0" dirty="0" err="1"/>
              <a:t>eliminate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posibility</a:t>
            </a:r>
            <a:r>
              <a:rPr lang="es-ES" baseline="0" dirty="0"/>
              <a:t> of a </a:t>
            </a:r>
            <a:r>
              <a:rPr lang="es-ES" baseline="0" dirty="0" err="1"/>
              <a:t>physical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surroundings</a:t>
            </a:r>
            <a:endParaRPr lang="es-ES" baseline="0" dirty="0"/>
          </a:p>
          <a:p>
            <a:r>
              <a:rPr lang="es-ES" baseline="0" dirty="0"/>
              <a:t>OCAS </a:t>
            </a:r>
            <a:r>
              <a:rPr lang="es-ES" baseline="0" dirty="0" err="1"/>
              <a:t>operates</a:t>
            </a:r>
            <a:r>
              <a:rPr lang="es-ES" baseline="0" dirty="0"/>
              <a:t> as </a:t>
            </a:r>
            <a:r>
              <a:rPr lang="es-ES" baseline="0" dirty="0" err="1"/>
              <a:t>intermediate</a:t>
            </a:r>
            <a:r>
              <a:rPr lang="es-ES" baseline="0" dirty="0"/>
              <a:t>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operator</a:t>
            </a:r>
            <a:r>
              <a:rPr lang="es-ES" baseline="0" dirty="0"/>
              <a:t> and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7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Assuming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instant</a:t>
            </a:r>
            <a:r>
              <a:rPr lang="es-ES" baseline="0" dirty="0"/>
              <a:t> of time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distance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detected</a:t>
            </a:r>
            <a:r>
              <a:rPr lang="es-ES" baseline="0" dirty="0"/>
              <a:t> </a:t>
            </a:r>
            <a:r>
              <a:rPr lang="es-ES" baseline="0" dirty="0" err="1"/>
              <a:t>obstace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x0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velocity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v0, a linear </a:t>
            </a:r>
            <a:r>
              <a:rPr lang="es-ES" baseline="0" dirty="0" err="1"/>
              <a:t>extrapolation</a:t>
            </a:r>
            <a:r>
              <a:rPr lang="es-ES" baseline="0" dirty="0"/>
              <a:t> can be done to </a:t>
            </a:r>
            <a:r>
              <a:rPr lang="es-ES" baseline="0" dirty="0" err="1"/>
              <a:t>predict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time </a:t>
            </a:r>
            <a:r>
              <a:rPr lang="es-ES" baseline="0" dirty="0" err="1"/>
              <a:t>remaining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considering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reaction</a:t>
            </a:r>
            <a:r>
              <a:rPr lang="es-ES" baseline="0" dirty="0"/>
              <a:t> time of </a:t>
            </a:r>
            <a:r>
              <a:rPr lang="es-ES" baseline="0" dirty="0" err="1"/>
              <a:t>the</a:t>
            </a:r>
            <a:r>
              <a:rPr lang="es-ES" baseline="0" dirty="0"/>
              <a:t> script to </a:t>
            </a:r>
            <a:r>
              <a:rPr lang="es-ES" baseline="0" dirty="0" err="1"/>
              <a:t>take</a:t>
            </a:r>
            <a:r>
              <a:rPr lang="es-ES" baseline="0" dirty="0"/>
              <a:t> control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time to stop </a:t>
            </a:r>
            <a:r>
              <a:rPr lang="es-ES" baseline="0" dirty="0" err="1"/>
              <a:t>the</a:t>
            </a:r>
            <a:r>
              <a:rPr lang="es-ES" baseline="0" dirty="0"/>
              <a:t> UAV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and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margin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errors</a:t>
            </a:r>
            <a:r>
              <a:rPr lang="es-ES" baseline="0" dirty="0"/>
              <a:t>, I </a:t>
            </a:r>
            <a:r>
              <a:rPr lang="es-ES" baseline="0" dirty="0" err="1"/>
              <a:t>claim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scenario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unsafe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, </a:t>
            </a:r>
            <a:r>
              <a:rPr lang="es-ES" baseline="0" dirty="0" err="1"/>
              <a:t>defined</a:t>
            </a:r>
            <a:r>
              <a:rPr lang="es-ES" baseline="0" dirty="0"/>
              <a:t> as </a:t>
            </a:r>
            <a:r>
              <a:rPr lang="es-ES" baseline="0" dirty="0" err="1"/>
              <a:t>shown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smaller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0.</a:t>
            </a:r>
          </a:p>
          <a:p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UAV has </a:t>
            </a:r>
            <a:r>
              <a:rPr lang="es-ES" baseline="0" dirty="0" err="1"/>
              <a:t>less</a:t>
            </a:r>
            <a:r>
              <a:rPr lang="es-ES" baseline="0" dirty="0"/>
              <a:t> time to stop and </a:t>
            </a:r>
            <a:r>
              <a:rPr lang="es-ES" baseline="0" dirty="0" err="1"/>
              <a:t>prevent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available</a:t>
            </a:r>
            <a:r>
              <a:rPr lang="es-ES" baseline="0" dirty="0"/>
              <a:t> time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.</a:t>
            </a:r>
          </a:p>
          <a:p>
            <a:r>
              <a:rPr lang="es-ES" baseline="0" dirty="0" err="1"/>
              <a:t>Hence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manouvre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triggered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tsafe</a:t>
            </a:r>
            <a:r>
              <a:rPr lang="es-ES" baseline="0" dirty="0"/>
              <a:t>&lt;0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414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stage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 as a </a:t>
            </a:r>
            <a:r>
              <a:rPr lang="es-ES" baseline="0" dirty="0" err="1"/>
              <a:t>proof</a:t>
            </a:r>
            <a:r>
              <a:rPr lang="es-ES" baseline="0" dirty="0"/>
              <a:t> of concept. </a:t>
            </a:r>
            <a:r>
              <a:rPr lang="es-ES" baseline="0" dirty="0" err="1"/>
              <a:t>Functional</a:t>
            </a:r>
            <a:r>
              <a:rPr lang="es-ES" baseline="0" dirty="0"/>
              <a:t> </a:t>
            </a:r>
            <a:r>
              <a:rPr lang="es-ES" baseline="0" dirty="0" err="1"/>
              <a:t>enough</a:t>
            </a:r>
            <a:r>
              <a:rPr lang="es-ES" baseline="0" dirty="0"/>
              <a:t> to </a:t>
            </a:r>
            <a:r>
              <a:rPr lang="es-ES" baseline="0" dirty="0" err="1"/>
              <a:t>avoid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endParaRPr lang="es-ES" baseline="0" dirty="0"/>
          </a:p>
          <a:p>
            <a:r>
              <a:rPr lang="es-ES" baseline="0" dirty="0"/>
              <a:t>Great chance of </a:t>
            </a:r>
            <a:r>
              <a:rPr lang="es-ES" baseline="0" dirty="0" err="1"/>
              <a:t>improvement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sophisticated</a:t>
            </a:r>
            <a:r>
              <a:rPr lang="es-ES" baseline="0" dirty="0"/>
              <a:t>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 </a:t>
            </a:r>
            <a:r>
              <a:rPr lang="es-ES" baseline="0" dirty="0" err="1"/>
              <a:t>techniques</a:t>
            </a:r>
            <a:endParaRPr lang="es-ES" baseline="0" dirty="0"/>
          </a:p>
          <a:p>
            <a:r>
              <a:rPr lang="es-ES" baseline="0" dirty="0" err="1"/>
              <a:t>Concepts</a:t>
            </a:r>
            <a:r>
              <a:rPr lang="es-ES" baseline="0" dirty="0"/>
              <a:t> of </a:t>
            </a:r>
            <a:r>
              <a:rPr lang="es-ES" baseline="0" dirty="0" err="1"/>
              <a:t>navigation</a:t>
            </a:r>
            <a:r>
              <a:rPr lang="es-ES" baseline="0" dirty="0"/>
              <a:t> and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planning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/>
              <a:t>incorporated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13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to </a:t>
            </a:r>
            <a:r>
              <a:rPr lang="es-ES" baseline="0" dirty="0" err="1"/>
              <a:t>ensure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meets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specifications</a:t>
            </a:r>
            <a:endParaRPr lang="es-ES" baseline="0" dirty="0"/>
          </a:p>
          <a:p>
            <a:r>
              <a:rPr lang="es-ES" baseline="0" dirty="0"/>
              <a:t>Of </a:t>
            </a:r>
            <a:r>
              <a:rPr lang="es-ES" baseline="0" dirty="0" err="1"/>
              <a:t>course</a:t>
            </a:r>
            <a:r>
              <a:rPr lang="es-ES" baseline="0" dirty="0"/>
              <a:t>,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and </a:t>
            </a:r>
            <a:r>
              <a:rPr lang="es-ES" baseline="0" dirty="0" err="1"/>
              <a:t>subsystems</a:t>
            </a:r>
            <a:r>
              <a:rPr lang="es-ES" baseline="0" dirty="0"/>
              <a:t> </a:t>
            </a:r>
            <a:r>
              <a:rPr lang="es-ES" baseline="0" dirty="0" err="1"/>
              <a:t>should</a:t>
            </a:r>
            <a:r>
              <a:rPr lang="es-ES" baseline="0" dirty="0"/>
              <a:t> be </a:t>
            </a:r>
            <a:r>
              <a:rPr lang="es-ES" baseline="0" dirty="0" err="1"/>
              <a:t>tested</a:t>
            </a:r>
            <a:r>
              <a:rPr lang="es-ES" baseline="0" dirty="0"/>
              <a:t> </a:t>
            </a:r>
            <a:r>
              <a:rPr lang="es-ES" baseline="0" dirty="0" err="1"/>
              <a:t>thoroughly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1st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done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critical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: </a:t>
            </a:r>
            <a:r>
              <a:rPr lang="es-ES" baseline="0" dirty="0" err="1"/>
              <a:t>sensors</a:t>
            </a:r>
            <a:r>
              <a:rPr lang="es-ES" baseline="0" dirty="0"/>
              <a:t>, </a:t>
            </a:r>
            <a:r>
              <a:rPr lang="es-ES" baseline="0" dirty="0" err="1"/>
              <a:t>connections</a:t>
            </a:r>
            <a:r>
              <a:rPr lang="es-ES" baseline="0" dirty="0"/>
              <a:t>, software, and </a:t>
            </a:r>
            <a:r>
              <a:rPr lang="es-ES" baseline="0" dirty="0" err="1"/>
              <a:t>the</a:t>
            </a:r>
            <a:r>
              <a:rPr lang="es-ES" baseline="0" dirty="0"/>
              <a:t> final </a:t>
            </a:r>
            <a:r>
              <a:rPr lang="es-ES" baseline="0" dirty="0" err="1"/>
              <a:t>prototype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test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mostly</a:t>
            </a:r>
            <a:r>
              <a:rPr lang="es-ES" baseline="0" dirty="0"/>
              <a:t> </a:t>
            </a:r>
            <a:r>
              <a:rPr lang="es-ES" baseline="0" dirty="0" err="1"/>
              <a:t>performed</a:t>
            </a:r>
            <a:r>
              <a:rPr lang="es-ES" baseline="0" dirty="0"/>
              <a:t> in </a:t>
            </a:r>
            <a:r>
              <a:rPr lang="es-ES" baseline="0" dirty="0" err="1"/>
              <a:t>parallel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</a:t>
            </a:r>
            <a:r>
              <a:rPr lang="es-ES" baseline="0" dirty="0" err="1"/>
              <a:t>phase</a:t>
            </a:r>
            <a:r>
              <a:rPr lang="es-ES" baseline="0" dirty="0"/>
              <a:t>, </a:t>
            </a:r>
            <a:r>
              <a:rPr lang="es-ES" baseline="0" dirty="0" err="1"/>
              <a:t>influencing</a:t>
            </a:r>
            <a:r>
              <a:rPr lang="es-ES" baseline="0" dirty="0"/>
              <a:t> in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Now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sake of time,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OCAS </a:t>
            </a:r>
            <a:r>
              <a:rPr lang="es-ES" baseline="0" dirty="0" err="1"/>
              <a:t>tests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covered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rest</a:t>
            </a:r>
            <a:r>
              <a:rPr lang="es-ES" baseline="0" dirty="0"/>
              <a:t> can be </a:t>
            </a:r>
            <a:r>
              <a:rPr lang="es-ES" baseline="0" dirty="0" err="1"/>
              <a:t>found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6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consists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Fly</a:t>
            </a:r>
            <a:r>
              <a:rPr lang="es-ES" baseline="0" dirty="0"/>
              <a:t> F450 </a:t>
            </a:r>
            <a:r>
              <a:rPr lang="es-ES" baseline="0" dirty="0" err="1"/>
              <a:t>frame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</a:t>
            </a:r>
            <a:r>
              <a:rPr lang="es-ES" baseline="0" dirty="0" err="1"/>
              <a:t>modifications</a:t>
            </a:r>
            <a:r>
              <a:rPr lang="es-ES" baseline="0" dirty="0"/>
              <a:t> to </a:t>
            </a:r>
            <a:r>
              <a:rPr lang="es-ES" baseline="0" dirty="0" err="1"/>
              <a:t>allocate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519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066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According</a:t>
            </a:r>
            <a:r>
              <a:rPr lang="es-ES" baseline="0" dirty="0"/>
              <a:t> to FFBD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181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572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3 </a:t>
            </a:r>
            <a:r>
              <a:rPr lang="es-ES" baseline="0" dirty="0" err="1"/>
              <a:t>different</a:t>
            </a:r>
            <a:r>
              <a:rPr lang="es-ES" baseline="0" dirty="0"/>
              <a:t> log files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Ardupilot</a:t>
            </a:r>
            <a:r>
              <a:rPr lang="es-ES" baseline="0" dirty="0"/>
              <a:t>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altitude</a:t>
            </a:r>
            <a:r>
              <a:rPr lang="es-ES" baseline="0" dirty="0"/>
              <a:t> and position</a:t>
            </a:r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GCS log,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modes</a:t>
            </a:r>
            <a:endParaRPr lang="es-ES" baseline="0" dirty="0"/>
          </a:p>
          <a:p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script log, </a:t>
            </a:r>
            <a:r>
              <a:rPr lang="es-ES" baseline="0" dirty="0" err="1"/>
              <a:t>the</a:t>
            </a:r>
            <a:r>
              <a:rPr lang="es-ES" baseline="0" dirty="0"/>
              <a:t> sensor </a:t>
            </a:r>
            <a:r>
              <a:rPr lang="es-ES" baseline="0" dirty="0" err="1"/>
              <a:t>events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973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Goal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Project </a:t>
            </a:r>
            <a:r>
              <a:rPr lang="es-ES" baseline="0" dirty="0" err="1"/>
              <a:t>was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Unmanned</a:t>
            </a:r>
            <a:r>
              <a:rPr lang="es-ES" baseline="0" dirty="0"/>
              <a:t> </a:t>
            </a:r>
            <a:r>
              <a:rPr lang="es-ES" baseline="0" dirty="0" err="1"/>
              <a:t>flight</a:t>
            </a:r>
            <a:r>
              <a:rPr lang="es-ES" baseline="0" dirty="0"/>
              <a:t> </a:t>
            </a:r>
            <a:r>
              <a:rPr lang="es-ES" baseline="0" dirty="0" err="1"/>
              <a:t>safer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providing</a:t>
            </a:r>
            <a:r>
              <a:rPr lang="es-ES" baseline="0" dirty="0"/>
              <a:t> a modular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108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exists a large capacity of improvement in terms of the safety levels that could be achieved during the operation of UAVs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ultrasonic rangefinders have been chosen mainly for their ease of use and small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lead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hadn’t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taken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definition of the interfaces is of utmost importance for the system to work as a whole and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properly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endParaRPr lang="es-E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serious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 more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96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Why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="1" baseline="0" dirty="0" err="1"/>
              <a:t>reliable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?</a:t>
            </a:r>
          </a:p>
          <a:p>
            <a:r>
              <a:rPr lang="es-ES" baseline="0" dirty="0"/>
              <a:t>DJI </a:t>
            </a:r>
            <a:r>
              <a:rPr lang="es-ES" baseline="0" dirty="0" err="1"/>
              <a:t>recently</a:t>
            </a:r>
            <a:r>
              <a:rPr lang="es-ES" baseline="0" dirty="0"/>
              <a:t> (</a:t>
            </a:r>
            <a:r>
              <a:rPr lang="es-ES" baseline="0" dirty="0" err="1"/>
              <a:t>March</a:t>
            </a:r>
            <a:r>
              <a:rPr lang="es-ES" baseline="0" dirty="0"/>
              <a:t> 2016) </a:t>
            </a:r>
            <a:r>
              <a:rPr lang="es-ES" baseline="0" dirty="0" err="1"/>
              <a:t>built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Phantom</a:t>
            </a:r>
            <a:r>
              <a:rPr lang="es-ES" baseline="0" dirty="0"/>
              <a:t> 4</a:t>
            </a:r>
          </a:p>
          <a:p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stereoscopic</a:t>
            </a:r>
            <a:r>
              <a:rPr lang="es-ES" baseline="0" dirty="0"/>
              <a:t> cameras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016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The</a:t>
            </a:r>
            <a:r>
              <a:rPr lang="es-ES" baseline="0" dirty="0"/>
              <a:t> OCAS </a:t>
            </a:r>
            <a:r>
              <a:rPr lang="es-ES" baseline="0" dirty="0" err="1"/>
              <a:t>allows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of safety,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to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perform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misión</a:t>
            </a:r>
          </a:p>
          <a:p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concept,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blocks are </a:t>
            </a:r>
            <a:r>
              <a:rPr lang="es-ES" baseline="0" dirty="0" err="1"/>
              <a:t>perfectly</a:t>
            </a:r>
            <a:r>
              <a:rPr lang="es-ES" baseline="0" dirty="0"/>
              <a:t> </a:t>
            </a:r>
            <a:r>
              <a:rPr lang="es-ES" baseline="0" dirty="0" err="1"/>
              <a:t>defined</a:t>
            </a:r>
            <a:r>
              <a:rPr lang="es-ES" baseline="0" dirty="0"/>
              <a:t>, and </a:t>
            </a:r>
            <a:r>
              <a:rPr lang="es-ES" baseline="0" dirty="0" err="1"/>
              <a:t>future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can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improving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components</a:t>
            </a:r>
            <a:r>
              <a:rPr lang="es-ES" baseline="0" dirty="0"/>
              <a:t> </a:t>
            </a:r>
            <a:r>
              <a:rPr lang="es-ES" baseline="0" dirty="0" err="1"/>
              <a:t>separately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prototype</a:t>
            </a:r>
            <a:r>
              <a:rPr lang="es-ES" baseline="0" dirty="0"/>
              <a:t> </a:t>
            </a:r>
            <a:r>
              <a:rPr lang="es-ES" baseline="0" dirty="0" err="1"/>
              <a:t>confirms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proposed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suitable</a:t>
            </a:r>
            <a:r>
              <a:rPr lang="es-ES" baseline="0" dirty="0"/>
              <a:t> to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, and </a:t>
            </a:r>
            <a:r>
              <a:rPr lang="es-ES" baseline="0" dirty="0" err="1"/>
              <a:t>proves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met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611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Data </a:t>
            </a:r>
            <a:r>
              <a:rPr lang="es-ES" baseline="0" dirty="0" err="1"/>
              <a:t>acquisition</a:t>
            </a:r>
            <a:r>
              <a:rPr lang="es-ES" baseline="0" dirty="0"/>
              <a:t> has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to </a:t>
            </a:r>
            <a:r>
              <a:rPr lang="es-ES" baseline="0" dirty="0" err="1"/>
              <a:t>improve</a:t>
            </a:r>
            <a:r>
              <a:rPr lang="es-ES" baseline="0" dirty="0"/>
              <a:t>: </a:t>
            </a:r>
            <a:r>
              <a:rPr lang="es-ES" baseline="0" dirty="0" err="1"/>
              <a:t>Triggering</a:t>
            </a:r>
            <a:r>
              <a:rPr lang="es-ES" baseline="0" dirty="0"/>
              <a:t> </a:t>
            </a:r>
            <a:r>
              <a:rPr lang="es-ES" baseline="0" dirty="0" err="1"/>
              <a:t>procedures</a:t>
            </a:r>
            <a:r>
              <a:rPr lang="es-ES" baseline="0" dirty="0"/>
              <a:t>, </a:t>
            </a:r>
            <a:r>
              <a:rPr lang="es-ES" baseline="0" dirty="0" err="1"/>
              <a:t>noise</a:t>
            </a:r>
            <a:r>
              <a:rPr lang="es-ES" baseline="0" dirty="0"/>
              <a:t> </a:t>
            </a:r>
            <a:r>
              <a:rPr lang="es-ES" baseline="0" dirty="0" err="1"/>
              <a:t>filtering</a:t>
            </a:r>
            <a:r>
              <a:rPr lang="es-ES" baseline="0" dirty="0"/>
              <a:t>, </a:t>
            </a:r>
            <a:r>
              <a:rPr lang="es-ES" baseline="0" dirty="0" err="1"/>
              <a:t>signal</a:t>
            </a:r>
            <a:r>
              <a:rPr lang="es-ES" baseline="0" dirty="0"/>
              <a:t> </a:t>
            </a:r>
            <a:r>
              <a:rPr lang="es-ES" baseline="0" dirty="0" err="1"/>
              <a:t>processing</a:t>
            </a:r>
            <a:r>
              <a:rPr lang="es-ES" baseline="0" dirty="0"/>
              <a:t>…</a:t>
            </a:r>
          </a:p>
          <a:p>
            <a:r>
              <a:rPr lang="es-ES" baseline="0" dirty="0" err="1"/>
              <a:t>Sonars</a:t>
            </a:r>
            <a:r>
              <a:rPr lang="es-ES" baseline="0" dirty="0"/>
              <a:t> are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sensors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 dirty="0" err="1"/>
              <a:t>used</a:t>
            </a:r>
            <a:r>
              <a:rPr lang="es-ES" baseline="0" dirty="0"/>
              <a:t>.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types</a:t>
            </a:r>
            <a:r>
              <a:rPr lang="es-ES" baseline="0" dirty="0"/>
              <a:t> of </a:t>
            </a:r>
            <a:r>
              <a:rPr lang="es-ES" baseline="0" dirty="0" err="1"/>
              <a:t>sensors</a:t>
            </a:r>
            <a:r>
              <a:rPr lang="es-ES" baseline="0" dirty="0"/>
              <a:t> can </a:t>
            </a:r>
            <a:r>
              <a:rPr lang="es-ES" baseline="0" dirty="0" err="1"/>
              <a:t>provide</a:t>
            </a:r>
            <a:r>
              <a:rPr lang="es-ES" baseline="0" dirty="0"/>
              <a:t> </a:t>
            </a:r>
            <a:r>
              <a:rPr lang="es-ES" baseline="0" dirty="0" err="1"/>
              <a:t>additional</a:t>
            </a:r>
            <a:r>
              <a:rPr lang="es-ES" baseline="0" dirty="0"/>
              <a:t> </a:t>
            </a:r>
            <a:r>
              <a:rPr lang="es-ES" baseline="0" dirty="0" err="1"/>
              <a:t>information</a:t>
            </a:r>
            <a:r>
              <a:rPr lang="es-ES" baseline="0" dirty="0"/>
              <a:t>. Sensor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good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of </a:t>
            </a:r>
            <a:r>
              <a:rPr lang="es-ES" baseline="0" dirty="0" err="1"/>
              <a:t>obtaining</a:t>
            </a:r>
            <a:r>
              <a:rPr lang="es-ES" baseline="0" dirty="0"/>
              <a:t> new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existing</a:t>
            </a:r>
            <a:r>
              <a:rPr lang="es-ES" baseline="0" dirty="0"/>
              <a:t> data</a:t>
            </a:r>
          </a:p>
          <a:p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calculation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trajectory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prediction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potential</a:t>
            </a:r>
            <a:r>
              <a:rPr lang="es-ES" baseline="0" dirty="0"/>
              <a:t> </a:t>
            </a:r>
            <a:r>
              <a:rPr lang="es-ES" baseline="0" dirty="0" err="1"/>
              <a:t>collisions</a:t>
            </a:r>
            <a:endParaRPr lang="es-ES" baseline="0" dirty="0"/>
          </a:p>
          <a:p>
            <a:r>
              <a:rPr lang="es-ES" baseline="0" dirty="0"/>
              <a:t>Real-time control </a:t>
            </a:r>
            <a:r>
              <a:rPr lang="es-ES" baseline="0" dirty="0" err="1"/>
              <a:t>algoritms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avoid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complete </a:t>
            </a:r>
            <a:r>
              <a:rPr lang="es-ES" baseline="0" dirty="0" err="1"/>
              <a:t>reliance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a </a:t>
            </a:r>
            <a:r>
              <a:rPr lang="es-ES" baseline="0" dirty="0" err="1"/>
              <a:t>quality</a:t>
            </a:r>
            <a:r>
              <a:rPr lang="es-ES" baseline="0" dirty="0"/>
              <a:t> GPS </a:t>
            </a:r>
            <a:r>
              <a:rPr lang="es-ES" baseline="0" dirty="0" err="1"/>
              <a:t>signal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present</a:t>
            </a:r>
            <a:r>
              <a:rPr lang="es-ES" baseline="0" dirty="0"/>
              <a:t> </a:t>
            </a:r>
            <a:r>
              <a:rPr lang="es-ES" baseline="0" dirty="0" err="1"/>
              <a:t>impementation</a:t>
            </a:r>
            <a:endParaRPr lang="es-ES" baseline="0" dirty="0"/>
          </a:p>
          <a:p>
            <a:r>
              <a:rPr lang="es-ES" baseline="0" dirty="0" err="1"/>
              <a:t>Find</a:t>
            </a:r>
            <a:r>
              <a:rPr lang="es-ES" baseline="0" dirty="0"/>
              <a:t> a real </a:t>
            </a:r>
            <a:r>
              <a:rPr lang="es-ES" baseline="0" dirty="0" err="1"/>
              <a:t>application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Obstacle</a:t>
            </a:r>
            <a:r>
              <a:rPr lang="es-ES" baseline="0" dirty="0"/>
              <a:t>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Avoidance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017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00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4472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746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9263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555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2178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874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356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Gizmodo</a:t>
            </a:r>
            <a:r>
              <a:rPr lang="es-ES" baseline="0" dirty="0"/>
              <a:t> </a:t>
            </a:r>
            <a:r>
              <a:rPr lang="es-ES" baseline="0" dirty="0" err="1"/>
              <a:t>journalists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  <a:p>
            <a:r>
              <a:rPr lang="es-ES" baseline="0" dirty="0"/>
              <a:t>In particular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stops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vehicle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a </a:t>
            </a:r>
            <a:r>
              <a:rPr lang="es-ES" baseline="0" dirty="0" err="1"/>
              <a:t>collision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to </a:t>
            </a:r>
            <a:r>
              <a:rPr lang="es-ES" baseline="0" dirty="0" err="1"/>
              <a:t>happen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228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4781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993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9553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0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73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sometimes</a:t>
            </a:r>
            <a:r>
              <a:rPr lang="es-ES" baseline="0" dirty="0"/>
              <a:t> (Sport </a:t>
            </a:r>
            <a:r>
              <a:rPr lang="es-ES" baseline="0" dirty="0" err="1"/>
              <a:t>mode</a:t>
            </a:r>
            <a:r>
              <a:rPr lang="es-ES" baseline="0" dirty="0"/>
              <a:t>)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Emergency</a:t>
            </a:r>
            <a:r>
              <a:rPr lang="es-ES" baseline="0" dirty="0"/>
              <a:t> </a:t>
            </a:r>
            <a:r>
              <a:rPr lang="es-ES" baseline="0" dirty="0" err="1"/>
              <a:t>mode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deactivated</a:t>
            </a:r>
            <a:endParaRPr lang="es-ES" baseline="0" dirty="0"/>
          </a:p>
          <a:p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journalist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relying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safety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while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, and </a:t>
            </a:r>
            <a:r>
              <a:rPr lang="es-ES" baseline="0" dirty="0" err="1"/>
              <a:t>accidentally</a:t>
            </a:r>
            <a:r>
              <a:rPr lang="es-ES" baseline="0" dirty="0"/>
              <a:t> </a:t>
            </a:r>
            <a:r>
              <a:rPr lang="es-ES" baseline="0" dirty="0" err="1"/>
              <a:t>crashed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UAV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3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err="1"/>
              <a:t>Explanation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Thesis</a:t>
            </a: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95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BB615-D974-40BA-A519-CF5C0E76F4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1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C6A3-A2A9-4254-80C6-3262B69676EB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EC30-9457-4579-AC26-A2C48AA511FE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8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C41E-494A-43F5-B6A1-C4C12CEDFCFC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7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6320-0F52-4256-A1ED-6EAC973E2DD7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9DB9-3E31-4657-8498-F8F556F19E01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F459-D9BA-4973-8AE4-C0251CAF37CE}" type="datetime1">
              <a:rPr lang="es-ES" smtClean="0"/>
              <a:t>21/09/2016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8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C7-B118-4A06-8681-3668C098DDB5}" type="datetime1">
              <a:rPr lang="es-ES" smtClean="0"/>
              <a:t>21/09/2016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2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8F07-03F9-48B9-8D63-BF198B154ECB}" type="datetime1">
              <a:rPr lang="es-ES" smtClean="0"/>
              <a:t>21/09/2016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9D2-D0E2-4EF6-A936-2DB43E4F815D}" type="datetime1">
              <a:rPr lang="es-ES" smtClean="0"/>
              <a:t>21/09/2016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5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F737-3FFD-435D-9DEB-B58F43D946D0}" type="datetime1">
              <a:rPr lang="es-ES" smtClean="0"/>
              <a:t>21/09/2016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B0BB-3E2A-4BB5-8172-D8104E7743F4}" type="datetime1">
              <a:rPr lang="es-ES" smtClean="0"/>
              <a:t>21/09/2016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68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B7A5-67BE-4842-9DB5-7D9D734F1B11}" type="datetime1">
              <a:rPr lang="es-ES" smtClean="0"/>
              <a:t>21/09/2016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9CA0-AF06-41C1-B7CD-35875CAD5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08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63682" y="658930"/>
            <a:ext cx="7216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 Planning, Autonomous Tracking, and Obstacle Identification and Avoidance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976730" y="5552662"/>
            <a:ext cx="26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Álvaro Melgosa Pascual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5302457"/>
            <a:ext cx="2264359" cy="702732"/>
          </a:xfrm>
          <a:prstGeom prst="rect">
            <a:avLst/>
          </a:prstGeom>
        </p:spPr>
      </p:pic>
      <p:sp>
        <p:nvSpPr>
          <p:cNvPr id="12" name="Marcador de número de diapositiva 5"/>
          <p:cNvSpPr txBox="1">
            <a:spLocks/>
          </p:cNvSpPr>
          <p:nvPr/>
        </p:nvSpPr>
        <p:spPr>
          <a:xfrm>
            <a:off x="261233" y="6329847"/>
            <a:ext cx="407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</a:t>
            </a:fld>
            <a:endParaRPr lang="es-E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3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b="26022"/>
          <a:stretch/>
        </p:blipFill>
        <p:spPr>
          <a:xfrm>
            <a:off x="1320797" y="2048933"/>
            <a:ext cx="7300582" cy="20352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20797" y="4727915"/>
            <a:ext cx="73005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organises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whole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explores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finds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Richard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Beasley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 of INCOSE UK, 2015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1613185"/>
            <a:ext cx="7586133" cy="432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Expandable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12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4294" y="1536174"/>
            <a:ext cx="956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415795" y="3167390"/>
            <a:ext cx="17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cap="sm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s-ES" sz="2800" cap="small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94298" y="2755372"/>
            <a:ext cx="956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94292" y="3974574"/>
            <a:ext cx="95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6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s-ES" sz="8000" cap="sm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39360" y="1536177"/>
            <a:ext cx="6984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39366" y="2755374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39358" y="3974574"/>
            <a:ext cx="698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2201781"/>
            <a:ext cx="7815467" cy="34478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9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367171"/>
            <a:ext cx="7586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0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9" y="1545430"/>
            <a:ext cx="75861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0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20800" y="424173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20799" y="1545430"/>
            <a:ext cx="75861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OCAS shall: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the operational safety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collisions with the detected obstacles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independently of the UAV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interfere with existing UAV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accessible from the GCS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operable after a short training by any pilot</a:t>
            </a:r>
          </a:p>
        </p:txBody>
      </p:sp>
    </p:spTree>
    <p:extLst>
      <p:ext uri="{BB962C8B-B14F-4D97-AF65-F5344CB8AC3E}">
        <p14:creationId xmlns:p14="http://schemas.microsoft.com/office/powerpoint/2010/main" val="351321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2516827"/>
            <a:ext cx="7586134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Decomposes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Helps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5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Logical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decomposition</a:t>
            </a:r>
            <a:endParaRPr lang="es-ES" sz="6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87769" y="1545430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156883" y="3042790"/>
            <a:ext cx="22965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3393" y="5174104"/>
            <a:ext cx="26803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32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3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73493" y="5174105"/>
            <a:ext cx="12633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77289" y="3289011"/>
            <a:ext cx="1352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3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FFBD</a:t>
            </a:r>
          </a:p>
        </p:txBody>
      </p:sp>
      <p:cxnSp>
        <p:nvCxnSpPr>
          <p:cNvPr id="41" name="Conector recto de flecha 40"/>
          <p:cNvCxnSpPr>
            <a:stCxn id="12" idx="1"/>
            <a:endCxn id="2" idx="3"/>
          </p:cNvCxnSpPr>
          <p:nvPr/>
        </p:nvCxnSpPr>
        <p:spPr>
          <a:xfrm flipH="1">
            <a:off x="4453467" y="3581399"/>
            <a:ext cx="1223822" cy="0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2" idx="2"/>
            <a:endCxn id="11" idx="0"/>
          </p:cNvCxnSpPr>
          <p:nvPr/>
        </p:nvCxnSpPr>
        <p:spPr>
          <a:xfrm>
            <a:off x="3305175" y="4120008"/>
            <a:ext cx="0" cy="1054097"/>
          </a:xfrm>
          <a:prstGeom prst="straightConnector1">
            <a:avLst/>
          </a:prstGeom>
          <a:ln w="28575">
            <a:solidFill>
              <a:srgbClr val="007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10" idx="1"/>
            <a:endCxn id="11" idx="3"/>
          </p:cNvCxnSpPr>
          <p:nvPr/>
        </p:nvCxnSpPr>
        <p:spPr>
          <a:xfrm flipH="1">
            <a:off x="3936857" y="5466492"/>
            <a:ext cx="1076536" cy="1"/>
          </a:xfrm>
          <a:prstGeom prst="straightConnector1">
            <a:avLst/>
          </a:prstGeom>
          <a:ln w="28575">
            <a:solidFill>
              <a:srgbClr val="007B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19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2" y="1778000"/>
            <a:ext cx="8196777" cy="37334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22400" y="2644170"/>
            <a:ext cx="723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96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4" y="4608339"/>
            <a:ext cx="7625849" cy="2086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918667"/>
            <a:ext cx="7455936" cy="345311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194293" y="4557540"/>
            <a:ext cx="762584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36204" y="149226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106972"/>
            <a:ext cx="808068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86" y="724619"/>
            <a:ext cx="6233929" cy="61333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6200000">
            <a:off x="-191596" y="1940171"/>
            <a:ext cx="131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23620" y="81112"/>
            <a:ext cx="7889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s-ES" sz="4400" baseline="30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s-ES" sz="4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6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23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36206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860785"/>
            <a:ext cx="7702996" cy="28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445125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48" y="1862666"/>
            <a:ext cx="7911119" cy="3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6" y="1308390"/>
            <a:ext cx="3723661" cy="3570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Lidar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95333" y="2015072"/>
            <a:ext cx="40301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criteria</a:t>
            </a: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HC-SR04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36" y="2622881"/>
            <a:ext cx="4835253" cy="2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7769" y="1159922"/>
            <a:ext cx="7586134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Raspberry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4" y="2958189"/>
            <a:ext cx="4104721" cy="22572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27903" y="1898762"/>
            <a:ext cx="3577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 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GPIO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USB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29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6205" y="343527"/>
            <a:ext cx="788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1281" r="24102" b="11937"/>
          <a:stretch/>
        </p:blipFill>
        <p:spPr>
          <a:xfrm>
            <a:off x="1339405" y="3941645"/>
            <a:ext cx="2216595" cy="23882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" y="1509356"/>
            <a:ext cx="2490830" cy="1673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4" y="1998741"/>
            <a:ext cx="5266267" cy="36294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339405" y="3183194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39404" y="6217355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46134" y="5628172"/>
            <a:ext cx="311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3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491" y="1526570"/>
            <a:ext cx="6561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679572"/>
            <a:ext cx="7349067" cy="4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interfaces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4" y="1883739"/>
            <a:ext cx="7905933" cy="36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32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531086"/>
            <a:ext cx="5182323" cy="16004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672387"/>
            <a:ext cx="5182323" cy="27472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8" y="1531086"/>
            <a:ext cx="1923344" cy="38944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86729" y="313150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86729" y="6364367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MAVproxy</a:t>
            </a: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772622" y="5425559"/>
            <a:ext cx="22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62601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/>
          <a:stretch/>
        </p:blipFill>
        <p:spPr>
          <a:xfrm>
            <a:off x="929511" y="1712423"/>
            <a:ext cx="8214489" cy="4617424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512094" y="4148138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1507333" y="4376746"/>
            <a:ext cx="1774031" cy="3095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018021" y="4522598"/>
            <a:ext cx="1940244" cy="5193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689498" y="5295901"/>
            <a:ext cx="1333500" cy="584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113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1650389"/>
            <a:ext cx="7076814" cy="4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06" y="3424231"/>
            <a:ext cx="4671320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5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55" y="3440856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39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369929"/>
            <a:ext cx="7341369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backward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-data-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stencil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8" y="2427108"/>
            <a:ext cx="2878137" cy="6832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68" y="3418719"/>
            <a:ext cx="4651772" cy="3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52889" y="1526570"/>
            <a:ext cx="656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81957" y="1526573"/>
            <a:ext cx="415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7200" dirty="0">
              <a:solidFill>
                <a:srgbClr val="007B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1957" y="3429000"/>
            <a:ext cx="6053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34" y="1430597"/>
            <a:ext cx="7746537" cy="39968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03" y="5603703"/>
            <a:ext cx="5162998" cy="3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16200000">
            <a:off x="-822450" y="3167390"/>
            <a:ext cx="257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741448"/>
            <a:ext cx="735799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control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onboard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06641" y="1460790"/>
            <a:ext cx="7357995" cy="20867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</a:t>
            </a:r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loiter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 data</a:t>
            </a:r>
          </a:p>
        </p:txBody>
      </p:sp>
    </p:spTree>
    <p:extLst>
      <p:ext uri="{BB962C8B-B14F-4D97-AF65-F5344CB8AC3E}">
        <p14:creationId xmlns:p14="http://schemas.microsoft.com/office/powerpoint/2010/main" val="3450320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6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43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2" y="1266857"/>
            <a:ext cx="6201166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44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17283" r="34849"/>
          <a:stretch/>
        </p:blipFill>
        <p:spPr>
          <a:xfrm>
            <a:off x="1123621" y="1904245"/>
            <a:ext cx="3876829" cy="3554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4667" y="1862469"/>
            <a:ext cx="3696700" cy="3637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 GPS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coverage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regulations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56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1510066"/>
            <a:ext cx="7424497" cy="48197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GCS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 script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off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frontally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Fingers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crossed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of UAV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48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Flight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7" y="1725312"/>
            <a:ext cx="7457748" cy="4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4039988"/>
            <a:ext cx="8123285" cy="2734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9" y="1285723"/>
            <a:ext cx="8123285" cy="273488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-314727" y="4281419"/>
            <a:ext cx="153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 test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4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48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5"/>
          <a:stretch/>
        </p:blipFill>
        <p:spPr>
          <a:xfrm>
            <a:off x="188176" y="146844"/>
            <a:ext cx="550774" cy="5550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74872" y="2767280"/>
            <a:ext cx="698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80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80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4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49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inprovements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might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interesting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interfaces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testing and validating the design and implementation is crucial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61445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DJI </a:t>
            </a:r>
            <a:r>
              <a:rPr lang="es-E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Phantom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5" y="2099730"/>
            <a:ext cx="762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04000" y="57250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dji.com</a:t>
            </a: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31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50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4228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safety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numerous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situational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awareness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conceptual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proof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concept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show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answers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02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51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6200000">
            <a:off x="-674674" y="4806353"/>
            <a:ext cx="22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  <a:tabLst>
                <a:tab pos="540000" algn="l"/>
              </a:tabLst>
            </a:pPr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03867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36207" y="1814108"/>
            <a:ext cx="7714211" cy="31947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data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fuse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real-time control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 to real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74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2589" y="2705725"/>
            <a:ext cx="7198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Lucida Bright" panose="02040602050505020304" pitchFamily="18" charset="0"/>
                <a:cs typeface="Adobe Arabic" panose="02040503050201020203" pitchFamily="18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6209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UAV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markets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2015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" y="2097853"/>
            <a:ext cx="6201640" cy="33723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3689" y="5470174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</a:t>
            </a:r>
            <a:r>
              <a:rPr lang="es-ES" dirty="0" err="1"/>
              <a:t>PwC</a:t>
            </a:r>
            <a:r>
              <a:rPr lang="es-ES" dirty="0"/>
              <a:t> Global</a:t>
            </a:r>
          </a:p>
        </p:txBody>
      </p:sp>
    </p:spTree>
    <p:extLst>
      <p:ext uri="{BB962C8B-B14F-4D97-AF65-F5344CB8AC3E}">
        <p14:creationId xmlns:p14="http://schemas.microsoft.com/office/powerpoint/2010/main" val="2775871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-off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793"/>
            <a:ext cx="9144000" cy="3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8" y="2786175"/>
            <a:ext cx="3804217" cy="268533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55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2" y="3661152"/>
            <a:ext cx="4875778" cy="4676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33" y="1443510"/>
            <a:ext cx="4933152" cy="1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57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56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MAVlink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3" y="2368511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9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57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343527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566682"/>
            <a:ext cx="415348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7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58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75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59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7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6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izmodo av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1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60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7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61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9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9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Sonar.py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79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62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71" y="0"/>
            <a:ext cx="4849428" cy="68579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16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63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9" y="0"/>
            <a:ext cx="4849428" cy="685799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7379" y="0"/>
            <a:ext cx="252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Auto.py</a:t>
            </a:r>
            <a:endParaRPr lang="es-ES" sz="4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2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rgbClr val="007B7B"/>
                </a:solidFill>
              </a:rPr>
              <a:pPr algn="ctr"/>
              <a:t>64</a:t>
            </a:fld>
            <a:endParaRPr lang="es-ES" sz="1600" b="1" dirty="0">
              <a:solidFill>
                <a:srgbClr val="007B7B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7010" y="160650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</a:t>
            </a:r>
            <a:r>
              <a:rPr lang="es-ES" sz="54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sensitivity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2"/>
            <a:ext cx="9144000" cy="56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7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Faulty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izmodo cr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32" y="1735662"/>
            <a:ext cx="7823202" cy="44005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2534" y="6136213"/>
            <a:ext cx="2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Source</a:t>
            </a:r>
            <a:r>
              <a:rPr lang="es-ES" dirty="0"/>
              <a:t>: gizmodo.com</a:t>
            </a: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8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s-ES" sz="6000" dirty="0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possible to improve 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operational safety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 range of UAVs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developing an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intermediate functional layer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prevents physical collisions between the UAV and its surroundings?</a:t>
            </a:r>
            <a:endParaRPr lang="es-ES" sz="28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0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933061" cy="6858000"/>
          </a:xfrm>
          <a:prstGeom prst="rect">
            <a:avLst/>
          </a:prstGeom>
          <a:solidFill>
            <a:srgbClr val="007B7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61233" y="6329847"/>
            <a:ext cx="407045" cy="365125"/>
          </a:xfrm>
        </p:spPr>
        <p:txBody>
          <a:bodyPr/>
          <a:lstStyle/>
          <a:p>
            <a:pPr algn="ctr"/>
            <a:fld id="{63E59CA0-AF06-41C1-B7CD-35875CAD5575}" type="slidenum">
              <a:rPr lang="es-ES" sz="1600" b="1" smtClean="0">
                <a:solidFill>
                  <a:schemeClr val="bg1"/>
                </a:solidFill>
              </a:rPr>
              <a:pPr algn="ctr"/>
              <a:t>9</a:t>
            </a:fld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0"/>
          <a:stretch/>
        </p:blipFill>
        <p:spPr>
          <a:xfrm>
            <a:off x="190559" y="149226"/>
            <a:ext cx="548392" cy="54989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20799" y="445125"/>
            <a:ext cx="75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007B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0798" y="2188920"/>
            <a:ext cx="7586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OCAS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UAVs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safety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511517" y="1563008"/>
            <a:ext cx="195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s-ES" sz="2800" cap="sm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12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</TotalTime>
  <Words>2880</Words>
  <Application>Microsoft Office PowerPoint</Application>
  <PresentationFormat>Presentación en pantalla (4:3)</PresentationFormat>
  <Paragraphs>487</Paragraphs>
  <Slides>64</Slides>
  <Notes>64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1" baseType="lpstr">
      <vt:lpstr>Adobe Arabic</vt:lpstr>
      <vt:lpstr>Arial</vt:lpstr>
      <vt:lpstr>Calibri</vt:lpstr>
      <vt:lpstr>Calibri Light</vt:lpstr>
      <vt:lpstr>Lucida Bright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 Melgosa Pascual</dc:creator>
  <cp:lastModifiedBy>Alvaro Melgosa Pascual</cp:lastModifiedBy>
  <cp:revision>123</cp:revision>
  <dcterms:created xsi:type="dcterms:W3CDTF">2016-09-11T09:33:42Z</dcterms:created>
  <dcterms:modified xsi:type="dcterms:W3CDTF">2016-09-21T14:58:26Z</dcterms:modified>
</cp:coreProperties>
</file>